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F352E-D9B6-114B-A28A-FE17232D84E9}" v="160" dt="2021-03-24T02:50:19.216"/>
    <p1510:client id="{51370E63-9B05-CC85-55FF-9197FF7C4C31}" v="32" dt="2021-03-24T22:17:22.327"/>
    <p1510:client id="{DA44B79F-104B-0000-8378-E82B6CEB625F}" v="6" dt="2021-03-24T02:47:3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EA484-9989-7248-A94B-80B259BC413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86B-65AE-D145-8232-40667CCA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BE1D-7A4C-7C45-8550-834FFBFDD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75116-397B-0445-986F-9299DE81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F997E-5B8F-3F45-98C9-DA54D70A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66A7A-30D3-5048-AD04-2688480F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C78D-8F6B-704E-A55C-0EF1DE32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A619-B7FE-9C49-959F-00E34029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8CCFD-A5D0-534D-9D49-1F61CAEC0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06F6-E0FE-4744-ABF5-F97AFF70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4EE5-9011-B847-87B7-B6C91BEC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2998-3298-C54C-A70C-4BB66937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41178-26B1-7A4D-B5BA-885753BF4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BA0D5-6E1A-994C-94BD-E9AF0201A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41F5A-95A2-9449-B7E8-20B0A23D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C3721-83FC-5F4B-BE5E-62F1A15E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96BDA-11A6-7441-B920-9C094A5E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3EAE-8427-DB42-8C2D-3EB7275D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6879-3529-5F46-B46B-4CF697F5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E537D-1EF6-6C4D-BDE0-7D873B57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07596-314D-C549-97C6-2D17971C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42F4-BBA4-1448-99CA-BCF7999A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0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CC65-7E6A-0445-9243-A2795CB9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62B91-E257-9C41-BDE1-3C86C5D3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D7760-9F59-0047-B001-A6CFB823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5352-9FA3-9143-8222-5AC8E181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98ADE-DBD3-E449-8F2C-D9F5ED27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9CA8-696B-CF49-8CC7-FC42D43B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D7E2-89C0-854E-8692-8E0A9736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BE869-0D4D-C34B-AFFB-E7360705B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53A04-5093-7D4A-858A-1177C27C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7FC38-74C3-1544-8193-533769C4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A23D-8427-0940-9584-AECF4523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672A-DAD2-884C-9260-02E1149C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02628-3E94-FA4B-89D0-B74326149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657C2-AE6B-5A43-A018-84455B3A4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C82A7-2F95-4441-AD60-FFDF30C6F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298BE-6DB1-5E42-A377-AF2AB7FF1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E0CC3-ECD9-3145-882E-F9D039A2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D343E-C387-8345-9AA1-261053A8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8B687-86AE-3E49-84D1-B846D1A6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308D-C827-B24B-8DBA-7E2A747E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8088A-EEDC-C34A-8DF9-2AE92320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C9F0-6DB1-BE4A-87D6-B18BDDBC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D23E6-9571-EB4E-8A44-5FBE07C5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5FC9D-AB97-C04F-8B87-914E4BA5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78351-D60D-CF45-BA43-8664D9F4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06903-6526-224D-81B0-58C23EFC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1A17-B70D-1344-9A90-D6BDEC5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5BC9-7A77-5B4C-A2C1-D7A0A5B9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908D6-6121-9C4F-9175-CBB6B8462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997BD-07A8-0747-AC14-21333063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B403C-50B3-EA4D-83CD-A041B5D8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F6B31-B27A-1445-B7C6-18203B9F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9C12-ED0E-5545-9847-58009844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EA86B-E2CF-F54F-8240-8D15B6BD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8693-D900-AA44-BA70-34E466C63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D99FE-F43F-0A4F-AC3D-D5240ACF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56CB9-B453-0B43-8EA5-5436137E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C88C3-B04A-C64B-8040-4D926074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981DD-0ED3-CD4E-B945-20D99253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ACD5C-90DF-194A-A218-56151B86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6129-0A5E-7F4A-81F2-94C016048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4D7A-E498-B442-A847-6531C89906C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67B31-F90F-C442-BB89-1554512D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7BA4-C72C-5C4D-B19D-330C40D1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FC3A-2AF5-6C49-A102-28010FD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.jpg">
            <a:extLst>
              <a:ext uri="{FF2B5EF4-FFF2-40B4-BE49-F238E27FC236}">
                <a16:creationId xmlns:a16="http://schemas.microsoft.com/office/drawing/2014/main" id="{809F0AAD-0B06-4FE6-A40E-2CE1153E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" y="2005"/>
            <a:ext cx="1691661" cy="16605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1FF001-901B-418E-8E31-86343818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https://www.rmit.edu.au/defence-aerospace/haps-challenge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E81D77-A00D-4AC3-B071-1EE218C7541D}"/>
              </a:ext>
            </a:extLst>
          </p:cNvPr>
          <p:cNvSpPr txBox="1">
            <a:spLocks/>
          </p:cNvSpPr>
          <p:nvPr/>
        </p:nvSpPr>
        <p:spPr>
          <a:xfrm>
            <a:off x="1560835" y="256113"/>
            <a:ext cx="2844057" cy="586409"/>
          </a:xfrm>
          <a:prstGeom prst="rect">
            <a:avLst/>
          </a:prstGeom>
        </p:spPr>
        <p:txBody>
          <a:bodyPr lIns="91440" tIns="45720" rIns="91440" bIns="4572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70C0"/>
                </a:solidFill>
                <a:latin typeface="Archive"/>
              </a:rPr>
              <a:t>HAPS Challenge</a:t>
            </a:r>
            <a:br>
              <a:rPr lang="en-US" sz="3200" b="1">
                <a:latin typeface="Archive"/>
              </a:rPr>
            </a:br>
            <a:r>
              <a:rPr lang="en-US" sz="1600" b="1">
                <a:solidFill>
                  <a:srgbClr val="0070C0"/>
                </a:solidFill>
                <a:latin typeface="Archive"/>
              </a:rPr>
              <a:t>Application Form Part C</a:t>
            </a:r>
            <a:endParaRPr lang="en-US" sz="1600" b="1">
              <a:solidFill>
                <a:srgbClr val="0070C0"/>
              </a:solidFill>
              <a:latin typeface="Archive" panose="02000506040000020004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888BC5-EA26-4935-969C-DCFAE85B6893}"/>
              </a:ext>
            </a:extLst>
          </p:cNvPr>
          <p:cNvSpPr txBox="1">
            <a:spLocks/>
          </p:cNvSpPr>
          <p:nvPr/>
        </p:nvSpPr>
        <p:spPr>
          <a:xfrm>
            <a:off x="9906000" y="203170"/>
            <a:ext cx="2410035" cy="692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u="sng" dirty="0">
                <a:latin typeface="Calibri"/>
                <a:cs typeface="Calibri"/>
              </a:rPr>
              <a:t>Proposal Lead Company:</a:t>
            </a:r>
            <a:r>
              <a:rPr lang="en-US" sz="1400" dirty="0">
                <a:latin typeface="Calibri"/>
                <a:cs typeface="Calibri"/>
              </a:rPr>
              <a:t> Insert Company name here</a:t>
            </a:r>
          </a:p>
          <a:p>
            <a:pPr algn="l"/>
            <a:endParaRPr lang="en-US" sz="1400">
              <a:latin typeface="Calibri"/>
              <a:cs typeface="Calibri"/>
            </a:endParaRPr>
          </a:p>
          <a:p>
            <a:pPr algn="l"/>
            <a:r>
              <a:rPr lang="en-US" sz="1400" b="1" u="sng" dirty="0">
                <a:latin typeface="Calibri"/>
                <a:cs typeface="Calibri"/>
              </a:rPr>
              <a:t>Stream: </a:t>
            </a:r>
            <a:r>
              <a:rPr lang="en-US" sz="1400" u="sng" dirty="0">
                <a:latin typeface="Calibri"/>
                <a:cs typeface="Calibri"/>
              </a:rPr>
              <a:t>1 OR 2 (select)</a:t>
            </a:r>
            <a:endParaRPr lang="en-US" sz="1400" b="1" u="sng" dirty="0">
              <a:latin typeface="Calibri"/>
              <a:cs typeface="Calibri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11405C2-DECA-4DA1-B323-304D7E314F79}"/>
              </a:ext>
            </a:extLst>
          </p:cNvPr>
          <p:cNvSpPr txBox="1">
            <a:spLocks/>
          </p:cNvSpPr>
          <p:nvPr/>
        </p:nvSpPr>
        <p:spPr>
          <a:xfrm>
            <a:off x="190501" y="1721313"/>
            <a:ext cx="5986670" cy="240527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000000"/>
                </a:solidFill>
              </a:rPr>
              <a:t>System Concept Summary: </a:t>
            </a:r>
            <a:endParaRPr lang="en-US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(Overwrite text here as a guide for content). 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Please describe the system concept(s), basis of proposal and novel factors.  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Include a diagram if that will assist. 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How does it solve the challenge set? 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How is it different to other approaches?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AB70327-6D81-44ED-8F88-50DBCA315423}"/>
              </a:ext>
            </a:extLst>
          </p:cNvPr>
          <p:cNvSpPr txBox="1">
            <a:spLocks/>
          </p:cNvSpPr>
          <p:nvPr/>
        </p:nvSpPr>
        <p:spPr>
          <a:xfrm>
            <a:off x="190501" y="4462246"/>
            <a:ext cx="5986670" cy="1967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u="sng" dirty="0">
                <a:solidFill>
                  <a:srgbClr val="000000"/>
                </a:solidFill>
              </a:rPr>
              <a:t>Partner(s) Statement: </a:t>
            </a:r>
            <a:endParaRPr lang="en-US" sz="1400" b="1" u="sng">
              <a:solidFill>
                <a:srgbClr val="000000"/>
              </a:solidFill>
            </a:endParaRPr>
          </a:p>
          <a:p>
            <a:pPr algn="l"/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(Overwrite text here as a guide for content) 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List the partners in the proposal, expertise and competencies.  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Note relevant </a:t>
            </a:r>
            <a:r>
              <a:rPr lang="en-US" sz="1200" dirty="0" err="1">
                <a:solidFill>
                  <a:srgbClr val="000000"/>
                </a:solidFill>
                <a:ea typeface="Verdana"/>
                <a:cs typeface="Verdana"/>
              </a:rPr>
              <a:t>Defence</a:t>
            </a: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 work undertaken previously. </a:t>
            </a:r>
          </a:p>
          <a:p>
            <a:pPr marL="285750" indent="-285750" algn="l"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Indicate </a:t>
            </a:r>
            <a:r>
              <a:rPr lang="en-US" sz="1200" dirty="0" err="1">
                <a:solidFill>
                  <a:srgbClr val="000000"/>
                </a:solidFill>
                <a:ea typeface="Verdana"/>
                <a:cs typeface="Verdana"/>
              </a:rPr>
              <a:t>Defence</a:t>
            </a: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 Industry Security Program (DISP) membership if appropriate. 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6183D1-4AB0-4EAC-A019-982FA6EE6BE5}"/>
              </a:ext>
            </a:extLst>
          </p:cNvPr>
          <p:cNvSpPr txBox="1">
            <a:spLocks/>
          </p:cNvSpPr>
          <p:nvPr/>
        </p:nvSpPr>
        <p:spPr>
          <a:xfrm>
            <a:off x="6397750" y="1721313"/>
            <a:ext cx="5755106" cy="2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u="sng" dirty="0">
                <a:solidFill>
                  <a:srgbClr val="000000"/>
                </a:solidFill>
              </a:rPr>
              <a:t>Phase 2 Plan Summary: </a:t>
            </a:r>
            <a:endParaRPr lang="en-US" sz="1600" b="1" u="sng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(Overwrite text here as a guide for content).</a:t>
            </a:r>
          </a:p>
          <a:p>
            <a:pPr marL="285750" indent="-285750" algn="l">
              <a:lnSpc>
                <a:spcPct val="100000"/>
              </a:lnSpc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Operational Test &amp; Evaluation Concept (how will you demonstrate proof of concept against performance criteria?).</a:t>
            </a:r>
          </a:p>
          <a:p>
            <a:pPr marL="285750" indent="-285750" algn="l">
              <a:lnSpc>
                <a:spcPct val="100000"/>
              </a:lnSpc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Regulatory challenges and how they may be overcome?</a:t>
            </a:r>
          </a:p>
          <a:p>
            <a:pPr marL="285750" indent="-285750" algn="l">
              <a:lnSpc>
                <a:spcPct val="100000"/>
              </a:lnSpc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Key Deliverables/Milestones.</a:t>
            </a:r>
          </a:p>
          <a:p>
            <a:pPr marL="285750" indent="-285750" algn="l">
              <a:lnSpc>
                <a:spcPct val="100000"/>
              </a:lnSpc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Overall Budget.</a:t>
            </a:r>
          </a:p>
          <a:p>
            <a:pPr marL="285750" indent="-285750" algn="l">
              <a:lnSpc>
                <a:spcPct val="100000"/>
              </a:lnSpc>
              <a:buChar char="•"/>
            </a:pPr>
            <a:r>
              <a:rPr lang="en-US" sz="1200" dirty="0">
                <a:solidFill>
                  <a:srgbClr val="000000"/>
                </a:solidFill>
                <a:ea typeface="Verdana"/>
                <a:cs typeface="Verdana"/>
              </a:rPr>
              <a:t>Key Outcomes Expected.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9DA997B-0F4C-4A52-A1B9-5402A1762832}"/>
              </a:ext>
            </a:extLst>
          </p:cNvPr>
          <p:cNvSpPr txBox="1">
            <a:spLocks/>
          </p:cNvSpPr>
          <p:nvPr/>
        </p:nvSpPr>
        <p:spPr>
          <a:xfrm>
            <a:off x="6397750" y="4462246"/>
            <a:ext cx="5714041" cy="1809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u="sng">
                <a:solidFill>
                  <a:srgbClr val="000000"/>
                </a:solidFill>
              </a:rPr>
              <a:t>Technology Transition Plan Summary: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ea typeface="Verdana"/>
                <a:cs typeface="Verdana"/>
              </a:rPr>
              <a:t>(Overwrite text here as a guide for content).</a:t>
            </a:r>
          </a:p>
          <a:p>
            <a:pPr marL="171450" indent="-171450" algn="l">
              <a:lnSpc>
                <a:spcPct val="100000"/>
              </a:lnSpc>
              <a:buChar char="•"/>
            </a:pPr>
            <a:r>
              <a:rPr lang="en-US" sz="12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challenges and risks to transitioning the technology (business and operational risks) to a commercially viable product.  </a:t>
            </a:r>
          </a:p>
          <a:p>
            <a:pPr marL="171450" indent="-171450" algn="l">
              <a:lnSpc>
                <a:spcPct val="100000"/>
              </a:lnSpc>
              <a:buChar char="•"/>
            </a:pPr>
            <a:r>
              <a:rPr lang="en-US" sz="12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Data, equipment, facilities and time that may be necessary for transition, levels of investment.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103F0C-837D-3F42-83D1-6D8ED316281E}"/>
              </a:ext>
            </a:extLst>
          </p:cNvPr>
          <p:cNvSpPr txBox="1">
            <a:spLocks/>
          </p:cNvSpPr>
          <p:nvPr/>
        </p:nvSpPr>
        <p:spPr>
          <a:xfrm>
            <a:off x="4479813" y="80210"/>
            <a:ext cx="4297218" cy="692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Calibri"/>
                <a:cs typeface="Calibri"/>
              </a:rPr>
              <a:t>Proposal Title(insert)</a:t>
            </a:r>
          </a:p>
        </p:txBody>
      </p:sp>
    </p:spTree>
    <p:extLst>
      <p:ext uri="{BB962C8B-B14F-4D97-AF65-F5344CB8AC3E}">
        <p14:creationId xmlns:p14="http://schemas.microsoft.com/office/powerpoint/2010/main" val="331917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673B8364203F40BBC882CDB3F4B00D" ma:contentTypeVersion="11" ma:contentTypeDescription="Create a new document." ma:contentTypeScope="" ma:versionID="664b8814bd17c6f521252990502c1ee2">
  <xsd:schema xmlns:xsd="http://www.w3.org/2001/XMLSchema" xmlns:xs="http://www.w3.org/2001/XMLSchema" xmlns:p="http://schemas.microsoft.com/office/2006/metadata/properties" xmlns:ns2="96f3ac3e-f6cc-408a-a587-e5b384a46091" xmlns:ns3="413aeeb1-9597-47d2-90b5-dda37b6098a9" targetNamespace="http://schemas.microsoft.com/office/2006/metadata/properties" ma:root="true" ma:fieldsID="33c96fb86cb098ef6b4a8e1d39eeed9a" ns2:_="" ns3:_="">
    <xsd:import namespace="96f3ac3e-f6cc-408a-a587-e5b384a46091"/>
    <xsd:import namespace="413aeeb1-9597-47d2-90b5-dda37b6098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3ac3e-f6cc-408a-a587-e5b384a46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aeeb1-9597-47d2-90b5-dda37b6098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F4BBF8-D1E1-4358-B265-D04F8B5FAD2B}">
  <ds:schemaRefs>
    <ds:schemaRef ds:uri="413aeeb1-9597-47d2-90b5-dda37b6098a9"/>
    <ds:schemaRef ds:uri="96f3ac3e-f6cc-408a-a587-e5b384a460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53636A-B0A9-4D49-BABD-4555DDE5DD7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13aeeb1-9597-47d2-90b5-dda37b6098a9"/>
    <ds:schemaRef ds:uri="http://purl.org/dc/elements/1.1/"/>
    <ds:schemaRef ds:uri="96f3ac3e-f6cc-408a-a587-e5b384a460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1BDE2B-C1E2-4188-AE30-303A98961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Archive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HAPS Challenge</dc:title>
  <dc:creator>Paul Jones</dc:creator>
  <cp:lastModifiedBy>Jo Zimpel</cp:lastModifiedBy>
  <cp:revision>16</cp:revision>
  <dcterms:created xsi:type="dcterms:W3CDTF">2020-12-21T23:01:14Z</dcterms:created>
  <dcterms:modified xsi:type="dcterms:W3CDTF">2021-03-25T02:58:03Z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0x01010030673B8364203F40BBC882CDB3F4B00D</vt:lpwstr>
  </property>
  <property fmtid="{D5CDD505-2E9C-101B-9397-08002B2CF9AE}" pid="3" name="MSIP_Label_1b52b3a1-dbcb-41fb-a452-370cf542753f_Enabled">
    <vt:lpwstr>true</vt:lpwstr>
  </property>
  <property fmtid="{D5CDD505-2E9C-101B-9397-08002B2CF9AE}" pid="4" name="MSIP_Label_1b52b3a1-dbcb-41fb-a452-370cf542753f_SetDate">
    <vt:lpwstr>2021-03-25T02:58:00Z</vt:lpwstr>
  </property>
  <property fmtid="{D5CDD505-2E9C-101B-9397-08002B2CF9AE}" pid="5" name="MSIP_Label_1b52b3a1-dbcb-41fb-a452-370cf542753f_Method">
    <vt:lpwstr>Privileged</vt:lpwstr>
  </property>
  <property fmtid="{D5CDD505-2E9C-101B-9397-08002B2CF9AE}" pid="6" name="MSIP_Label_1b52b3a1-dbcb-41fb-a452-370cf542753f_Name">
    <vt:lpwstr>Public</vt:lpwstr>
  </property>
  <property fmtid="{D5CDD505-2E9C-101B-9397-08002B2CF9AE}" pid="7" name="MSIP_Label_1b52b3a1-dbcb-41fb-a452-370cf542753f_SiteId">
    <vt:lpwstr>d1323671-cdbe-4417-b4d4-bdb24b51316b</vt:lpwstr>
  </property>
  <property fmtid="{D5CDD505-2E9C-101B-9397-08002B2CF9AE}" pid="8" name="MSIP_Label_1b52b3a1-dbcb-41fb-a452-370cf542753f_ActionId">
    <vt:lpwstr>88441867-6763-4db8-9748-abd166484cda</vt:lpwstr>
  </property>
  <property fmtid="{D5CDD505-2E9C-101B-9397-08002B2CF9AE}" pid="9" name="MSIP_Label_1b52b3a1-dbcb-41fb-a452-370cf542753f_ContentBits">
    <vt:lpwstr>0</vt:lpwstr>
  </property>
</Properties>
</file>