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8" r:id="rId4"/>
  </p:sldMasterIdLst>
  <p:sldIdLst>
    <p:sldId id="256" r:id="rId5"/>
    <p:sldId id="259" r:id="rId6"/>
    <p:sldId id="268" r:id="rId7"/>
    <p:sldId id="267" r:id="rId8"/>
    <p:sldId id="257" r:id="rId9"/>
    <p:sldId id="269" r:id="rId10"/>
    <p:sldId id="270" r:id="rId11"/>
    <p:sldId id="264" r:id="rId12"/>
    <p:sldId id="262" r:id="rId13"/>
    <p:sldId id="271"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8C61C-622D-A49A-A2F4-CFA9A65970B4}" v="932" dt="2021-01-18T10:59:36.481"/>
    <p1510:client id="{53E317C0-7C38-2116-24C9-C48A3D4E7BDA}" v="2" dt="2021-01-18T11:01:13.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7"/>
    <p:restoredTop sz="95872"/>
  </p:normalViewPr>
  <p:slideViewPr>
    <p:cSldViewPr snapToGrid="0" snapToObjects="1">
      <p:cViewPr varScale="1">
        <p:scale>
          <a:sx n="110" d="100"/>
          <a:sy n="110" d="100"/>
        </p:scale>
        <p:origin x="9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dirty="0"/>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dirty="0"/>
              <a:t>6/25/2021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9927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7E33E-8B18-4087-B112-809917729534}" type="datetimeFigureOut">
              <a:rPr lang="en-US" dirty="0"/>
              <a:t>6/25/2021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4475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FFE419-2371-464F-8239-3959401C3561}" type="datetimeFigureOut">
              <a:rPr lang="en-US" dirty="0"/>
              <a:t>6/25/2021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2567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D162C4-EDD9-4389-A98B-B87ECEA2A816}" type="datetimeFigureOut">
              <a:rPr lang="en-US" dirty="0"/>
              <a:t>6/25/2021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3604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dirty="0"/>
              <a:t>Click to edit Master title style</a:t>
            </a:r>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6/25/2021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7754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dirty="0"/>
              <a:t>Click to edit Master title style</a:t>
            </a:r>
          </a:p>
        </p:txBody>
      </p:sp>
      <p:sp>
        <p:nvSpPr>
          <p:cNvPr id="3" name="Content Placeholder 2"/>
          <p:cNvSpPr>
            <a:spLocks noGrp="1"/>
          </p:cNvSpPr>
          <p:nvPr>
            <p:ph sz="half" idx="1"/>
          </p:nvPr>
        </p:nvSpPr>
        <p:spPr>
          <a:xfrm>
            <a:off x="2605374" y="2052116"/>
            <a:ext cx="3891960" cy="399782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66636" y="2052114"/>
            <a:ext cx="3894222" cy="3997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A954B2F-12DE-47F5-8894-472B206D2E1E}" type="datetimeFigureOut">
              <a:rPr lang="en-US" dirty="0"/>
              <a:t>6/25/2021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84771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dirty="0"/>
              <a:t>Click to edit Master title style</a:t>
            </a:r>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F30E46F-7819-4ACF-B48B-48222C2ACC88}" type="datetimeFigureOut">
              <a:rPr lang="en-US" dirty="0"/>
              <a:t>6/25/2021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1842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dirty="0"/>
              <a:t>6/25/2021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27461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6/25/2021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33932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5120154" y="805818"/>
            <a:ext cx="5446278" cy="5244126"/>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6/25/2021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0951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dirty="0"/>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6/25/2021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4910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6/25/2021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8F8CA6F6-D461-445A-A49D-3219391E8EA3}"/>
              </a:ext>
            </a:extLst>
          </p:cNvPr>
          <p:cNvSpPr txBox="1"/>
          <p:nvPr>
            <p:extLst>
              <p:ext uri="{1162E1C5-73C7-4A58-AE30-91384D911F3F}">
                <p184:classification xmlns:p184="http://schemas.microsoft.com/office/powerpoint/2018/4/main" val="hdr"/>
              </p:ext>
            </p:extLst>
          </p:nvPr>
        </p:nvSpPr>
        <p:spPr>
          <a:xfrm>
            <a:off x="5144262" y="0"/>
            <a:ext cx="1754188" cy="182880"/>
          </a:xfrm>
          <a:prstGeom prst="rect">
            <a:avLst/>
          </a:prstGeom>
        </p:spPr>
        <p:txBody>
          <a:bodyPr horzOverflow="overflow" lIns="0" tIns="0" rIns="0" bIns="0">
            <a:spAutoFit/>
          </a:bodyPr>
          <a:lstStyle/>
          <a:p>
            <a:pPr algn="ctr"/>
            <a:r>
              <a:rPr lang="en-US" sz="1200">
                <a:solidFill>
                  <a:srgbClr val="EEDC00"/>
                </a:solidFill>
                <a:latin typeface="Calibri" panose="020F0502020204030204" pitchFamily="34" charset="0"/>
                <a:cs typeface="Calibri" panose="020F0502020204030204" pitchFamily="34" charset="0"/>
              </a:rPr>
              <a:t>RMIT Classification: Trusted</a:t>
            </a:r>
          </a:p>
        </p:txBody>
      </p:sp>
    </p:spTree>
    <p:extLst>
      <p:ext uri="{BB962C8B-B14F-4D97-AF65-F5344CB8AC3E}">
        <p14:creationId xmlns:p14="http://schemas.microsoft.com/office/powerpoint/2010/main" val="1836637711"/>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mma.shortis@rmit.edu.au"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124" y="487443"/>
            <a:ext cx="5841548" cy="584154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pic>
        <p:nvPicPr>
          <p:cNvPr id="12" name="Picture 11">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EBA57E72-0A69-3A46-8883-4EB1DBCFB3BF}"/>
              </a:ext>
            </a:extLst>
          </p:cNvPr>
          <p:cNvSpPr>
            <a:spLocks noGrp="1"/>
          </p:cNvSpPr>
          <p:nvPr>
            <p:ph type="ctrTitle"/>
          </p:nvPr>
        </p:nvSpPr>
        <p:spPr>
          <a:xfrm>
            <a:off x="2766093" y="2591563"/>
            <a:ext cx="7155598" cy="3133968"/>
          </a:xfrm>
        </p:spPr>
        <p:txBody>
          <a:bodyPr>
            <a:normAutofit/>
          </a:bodyPr>
          <a:lstStyle/>
          <a:p>
            <a:pPr algn="l"/>
            <a:r>
              <a:rPr lang="en-US" sz="6600" dirty="0">
                <a:solidFill>
                  <a:srgbClr val="1F2D29"/>
                </a:solidFill>
              </a:rPr>
              <a:t> Climate Policy and the European Green Deal</a:t>
            </a:r>
          </a:p>
        </p:txBody>
      </p:sp>
      <p:sp>
        <p:nvSpPr>
          <p:cNvPr id="3" name="Subtitle 2">
            <a:extLst>
              <a:ext uri="{FF2B5EF4-FFF2-40B4-BE49-F238E27FC236}">
                <a16:creationId xmlns:a16="http://schemas.microsoft.com/office/drawing/2014/main" id="{8E8B4F0A-58B7-7C44-803F-7C6244A3D599}"/>
              </a:ext>
            </a:extLst>
          </p:cNvPr>
          <p:cNvSpPr>
            <a:spLocks noGrp="1"/>
          </p:cNvSpPr>
          <p:nvPr>
            <p:ph type="subTitle" idx="1"/>
          </p:nvPr>
        </p:nvSpPr>
        <p:spPr>
          <a:xfrm>
            <a:off x="7520063" y="5181184"/>
            <a:ext cx="4355178" cy="1138426"/>
          </a:xfrm>
        </p:spPr>
        <p:txBody>
          <a:bodyPr>
            <a:normAutofit fontScale="92500" lnSpcReduction="10000"/>
          </a:bodyPr>
          <a:lstStyle/>
          <a:p>
            <a:pPr>
              <a:lnSpc>
                <a:spcPct val="100000"/>
              </a:lnSpc>
              <a:spcBef>
                <a:spcPts val="0"/>
              </a:spcBef>
              <a:spcAft>
                <a:spcPts val="0"/>
              </a:spcAft>
            </a:pPr>
            <a:r>
              <a:rPr lang="en-US" sz="1600" dirty="0">
                <a:solidFill>
                  <a:srgbClr val="1F2D29"/>
                </a:solidFill>
              </a:rPr>
              <a:t>Dr Emma </a:t>
            </a:r>
            <a:r>
              <a:rPr lang="en-US" sz="1600" dirty="0" err="1">
                <a:solidFill>
                  <a:srgbClr val="1F2D29"/>
                </a:solidFill>
              </a:rPr>
              <a:t>Shortis</a:t>
            </a:r>
            <a:endParaRPr lang="en-US" sz="2000" dirty="0" err="1">
              <a:cs typeface="Arial" panose="020B0604020202020204"/>
            </a:endParaRPr>
          </a:p>
          <a:p>
            <a:pPr>
              <a:lnSpc>
                <a:spcPct val="100000"/>
              </a:lnSpc>
              <a:spcBef>
                <a:spcPts val="0"/>
              </a:spcBef>
              <a:spcAft>
                <a:spcPts val="0"/>
              </a:spcAft>
            </a:pPr>
            <a:r>
              <a:rPr lang="en-US" sz="1600" dirty="0">
                <a:solidFill>
                  <a:srgbClr val="1F2D29"/>
                </a:solidFill>
              </a:rPr>
              <a:t>European Union Centre of Excellence</a:t>
            </a:r>
            <a:endParaRPr lang="en-US" sz="1600" dirty="0">
              <a:solidFill>
                <a:srgbClr val="1F2D29"/>
              </a:solidFill>
              <a:cs typeface="Arial" panose="020B0604020202020204"/>
            </a:endParaRPr>
          </a:p>
          <a:p>
            <a:pPr>
              <a:lnSpc>
                <a:spcPct val="100000"/>
              </a:lnSpc>
              <a:spcBef>
                <a:spcPts val="0"/>
              </a:spcBef>
              <a:spcAft>
                <a:spcPts val="0"/>
              </a:spcAft>
            </a:pPr>
            <a:r>
              <a:rPr lang="en-US" sz="1600" dirty="0">
                <a:solidFill>
                  <a:srgbClr val="1F2D29"/>
                </a:solidFill>
              </a:rPr>
              <a:t>RMIT University</a:t>
            </a:r>
            <a:endParaRPr lang="en-US" sz="1600" dirty="0">
              <a:solidFill>
                <a:srgbClr val="1F2D29"/>
              </a:solidFill>
              <a:cs typeface="Arial" panose="020B0604020202020204"/>
            </a:endParaRPr>
          </a:p>
          <a:p>
            <a:pPr>
              <a:lnSpc>
                <a:spcPct val="100000"/>
              </a:lnSpc>
              <a:spcBef>
                <a:spcPts val="0"/>
              </a:spcBef>
              <a:spcAft>
                <a:spcPts val="0"/>
              </a:spcAft>
            </a:pPr>
            <a:r>
              <a:rPr lang="en-US" sz="1600" dirty="0">
                <a:solidFill>
                  <a:srgbClr val="1F2D29"/>
                </a:solidFill>
                <a:cs typeface="Arial"/>
                <a:hlinkClick r:id="rId3"/>
              </a:rPr>
              <a:t>emma.shortis@rmit.edu.au</a:t>
            </a:r>
            <a:endParaRPr lang="en-US" sz="1600" dirty="0">
              <a:solidFill>
                <a:srgbClr val="1F2D29"/>
              </a:solidFill>
              <a:cs typeface="Arial"/>
            </a:endParaRPr>
          </a:p>
          <a:p>
            <a:pPr>
              <a:lnSpc>
                <a:spcPct val="100000"/>
              </a:lnSpc>
              <a:spcBef>
                <a:spcPts val="0"/>
              </a:spcBef>
              <a:spcAft>
                <a:spcPts val="0"/>
              </a:spcAft>
            </a:pPr>
            <a:r>
              <a:rPr lang="en-US" sz="1600" dirty="0">
                <a:solidFill>
                  <a:srgbClr val="1F2D29"/>
                </a:solidFill>
                <a:cs typeface="Arial"/>
              </a:rPr>
              <a:t>@EmmaShortis</a:t>
            </a:r>
          </a:p>
        </p:txBody>
      </p:sp>
      <p:sp>
        <p:nvSpPr>
          <p:cNvPr id="14" name="Rectangle 1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ight Triangle 15">
            <a:extLst>
              <a:ext uri="{FF2B5EF4-FFF2-40B4-BE49-F238E27FC236}">
                <a16:creationId xmlns:a16="http://schemas.microsoft.com/office/drawing/2014/main" id="{2663C086-1480-4E81-BD6F-3E43A4C38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5313" y="2747897"/>
            <a:ext cx="353147" cy="35314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4" descr="Sparrow with solid fill">
            <a:extLst>
              <a:ext uri="{FF2B5EF4-FFF2-40B4-BE49-F238E27FC236}">
                <a16:creationId xmlns:a16="http://schemas.microsoft.com/office/drawing/2014/main" id="{1E8366E6-119C-4651-AF66-858F3C61F2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8441" y="6019799"/>
            <a:ext cx="345744" cy="334371"/>
          </a:xfrm>
          <a:prstGeom prst="rect">
            <a:avLst/>
          </a:prstGeom>
        </p:spPr>
      </p:pic>
    </p:spTree>
    <p:extLst>
      <p:ext uri="{BB962C8B-B14F-4D97-AF65-F5344CB8AC3E}">
        <p14:creationId xmlns:p14="http://schemas.microsoft.com/office/powerpoint/2010/main" val="262934435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A11918B3-4846-4982-9DBC-33CE7FE80C41}"/>
              </a:ext>
            </a:extLst>
          </p:cNvPr>
          <p:cNvSpPr>
            <a:spLocks noGrp="1"/>
          </p:cNvSpPr>
          <p:nvPr>
            <p:ph type="title"/>
          </p:nvPr>
        </p:nvSpPr>
        <p:spPr>
          <a:xfrm>
            <a:off x="2611808" y="1022548"/>
            <a:ext cx="7958331" cy="1308063"/>
          </a:xfrm>
        </p:spPr>
        <p:txBody>
          <a:bodyPr anchor="b">
            <a:normAutofit/>
          </a:bodyPr>
          <a:lstStyle/>
          <a:p>
            <a:pPr algn="l"/>
            <a:r>
              <a:rPr lang="en-US" sz="4400">
                <a:solidFill>
                  <a:srgbClr val="1F2D29"/>
                </a:solidFill>
                <a:cs typeface="Arial"/>
              </a:rPr>
              <a:t>Significance</a:t>
            </a:r>
            <a:endParaRPr lang="en-US" sz="4400">
              <a:solidFill>
                <a:srgbClr val="1F2D29"/>
              </a:solidFill>
            </a:endParaRPr>
          </a:p>
        </p:txBody>
      </p:sp>
      <p:sp>
        <p:nvSpPr>
          <p:cNvPr id="3" name="Content Placeholder 2">
            <a:extLst>
              <a:ext uri="{FF2B5EF4-FFF2-40B4-BE49-F238E27FC236}">
                <a16:creationId xmlns:a16="http://schemas.microsoft.com/office/drawing/2014/main" id="{3C961B7F-755C-4864-8ABE-3757116D9F3B}"/>
              </a:ext>
            </a:extLst>
          </p:cNvPr>
          <p:cNvSpPr>
            <a:spLocks noGrp="1"/>
          </p:cNvSpPr>
          <p:nvPr>
            <p:ph idx="1"/>
          </p:nvPr>
        </p:nvSpPr>
        <p:spPr>
          <a:xfrm>
            <a:off x="2302933" y="2641604"/>
            <a:ext cx="7621606" cy="3443107"/>
          </a:xfrm>
        </p:spPr>
        <p:txBody>
          <a:bodyPr anchor="t">
            <a:normAutofit/>
          </a:bodyPr>
          <a:lstStyle/>
          <a:p>
            <a:pPr marL="0" indent="0">
              <a:buNone/>
            </a:pPr>
            <a:r>
              <a:rPr lang="en-US" sz="1600" dirty="0">
                <a:ea typeface="+mn-lt"/>
                <a:cs typeface="+mn-lt"/>
              </a:rPr>
              <a:t>Bloomfield and Steward: EGD as a "turning point in the relationship between the traditionally separate policy areas of environmental protection and economic development. In broad terms it reoriented the European process of </a:t>
            </a:r>
            <a:r>
              <a:rPr lang="en-US" sz="1600">
                <a:ea typeface="+mn-lt"/>
                <a:cs typeface="+mn-lt"/>
              </a:rPr>
              <a:t>macroeconomic coordination from growth to sustainability."</a:t>
            </a:r>
            <a:endParaRPr lang="en-US" sz="1600" i="1" dirty="0">
              <a:ea typeface="+mn-lt"/>
              <a:cs typeface="+mn-lt"/>
            </a:endParaRPr>
          </a:p>
          <a:p>
            <a:pPr marL="0" indent="0">
              <a:buNone/>
            </a:pPr>
            <a:r>
              <a:rPr lang="en-US" sz="1600" i="1">
                <a:ea typeface="+mn-lt"/>
                <a:cs typeface="+mn-lt"/>
              </a:rPr>
              <a:t>Politico</a:t>
            </a:r>
            <a:r>
              <a:rPr lang="en-US" sz="1600">
                <a:ea typeface="+mn-lt"/>
                <a:cs typeface="+mn-lt"/>
              </a:rPr>
              <a:t>: “...one of the most consequential legislative efforts in the history of the European Union”</a:t>
            </a:r>
            <a:endParaRPr lang="en-US"/>
          </a:p>
          <a:p>
            <a:pPr marL="0" indent="0">
              <a:buNone/>
            </a:pPr>
            <a:r>
              <a:rPr lang="en-US">
                <a:ea typeface="+mn-lt"/>
                <a:cs typeface="+mn-lt"/>
              </a:rPr>
              <a:t>&gt; massive shift for climate and sustainability politics and trajectory of Europe</a:t>
            </a:r>
            <a:endParaRPr lang="en-US" dirty="0">
              <a:ea typeface="+mn-lt"/>
              <a:cs typeface="+mn-lt"/>
            </a:endParaRPr>
          </a:p>
        </p:txBody>
      </p:sp>
    </p:spTree>
    <p:extLst>
      <p:ext uri="{BB962C8B-B14F-4D97-AF65-F5344CB8AC3E}">
        <p14:creationId xmlns:p14="http://schemas.microsoft.com/office/powerpoint/2010/main" val="191967016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pic>
        <p:nvPicPr>
          <p:cNvPr id="6" name="Picture 6" descr="Graphical user interface, text, application, email&#10;&#10;Description automatically generated">
            <a:extLst>
              <a:ext uri="{FF2B5EF4-FFF2-40B4-BE49-F238E27FC236}">
                <a16:creationId xmlns:a16="http://schemas.microsoft.com/office/drawing/2014/main" id="{269BF3C3-9862-4C88-82A7-DF73AE553217}"/>
              </a:ext>
            </a:extLst>
          </p:cNvPr>
          <p:cNvPicPr>
            <a:picLocks noChangeAspect="1"/>
          </p:cNvPicPr>
          <p:nvPr/>
        </p:nvPicPr>
        <p:blipFill>
          <a:blip r:embed="rId3"/>
          <a:stretch>
            <a:fillRect/>
          </a:stretch>
        </p:blipFill>
        <p:spPr>
          <a:xfrm>
            <a:off x="1073626" y="3059642"/>
            <a:ext cx="6041408" cy="3377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8" descr="Graphical user interface, text, website&#10;&#10;Description automatically generated">
            <a:extLst>
              <a:ext uri="{FF2B5EF4-FFF2-40B4-BE49-F238E27FC236}">
                <a16:creationId xmlns:a16="http://schemas.microsoft.com/office/drawing/2014/main" id="{11EF2597-8855-4D09-A077-8BBBC7736BE7}"/>
              </a:ext>
            </a:extLst>
          </p:cNvPr>
          <p:cNvPicPr>
            <a:picLocks noChangeAspect="1"/>
          </p:cNvPicPr>
          <p:nvPr/>
        </p:nvPicPr>
        <p:blipFill>
          <a:blip r:embed="rId4"/>
          <a:stretch>
            <a:fillRect/>
          </a:stretch>
        </p:blipFill>
        <p:spPr>
          <a:xfrm>
            <a:off x="3613623" y="243673"/>
            <a:ext cx="7190095" cy="2405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5" descr="A picture containing indoor, table, bird&#10;&#10;Description automatically generated">
            <a:extLst>
              <a:ext uri="{FF2B5EF4-FFF2-40B4-BE49-F238E27FC236}">
                <a16:creationId xmlns:a16="http://schemas.microsoft.com/office/drawing/2014/main" id="{1F1FC8CE-DEB5-4D27-9C98-B835334864E3}"/>
              </a:ext>
            </a:extLst>
          </p:cNvPr>
          <p:cNvPicPr>
            <a:picLocks noChangeAspect="1"/>
          </p:cNvPicPr>
          <p:nvPr/>
        </p:nvPicPr>
        <p:blipFill>
          <a:blip r:embed="rId5"/>
          <a:stretch>
            <a:fillRect/>
          </a:stretch>
        </p:blipFill>
        <p:spPr>
          <a:xfrm>
            <a:off x="7328848" y="2919484"/>
            <a:ext cx="4517408" cy="1633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6" descr="A picture containing text&#10;&#10;Description automatically generated">
            <a:extLst>
              <a:ext uri="{FF2B5EF4-FFF2-40B4-BE49-F238E27FC236}">
                <a16:creationId xmlns:a16="http://schemas.microsoft.com/office/drawing/2014/main" id="{F544B98E-BE5D-4B11-902D-8E578BE9A762}"/>
              </a:ext>
            </a:extLst>
          </p:cNvPr>
          <p:cNvPicPr>
            <a:picLocks noChangeAspect="1"/>
          </p:cNvPicPr>
          <p:nvPr/>
        </p:nvPicPr>
        <p:blipFill>
          <a:blip r:embed="rId6"/>
          <a:stretch>
            <a:fillRect/>
          </a:stretch>
        </p:blipFill>
        <p:spPr>
          <a:xfrm>
            <a:off x="7324822" y="4902307"/>
            <a:ext cx="4767503" cy="1320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061500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5" name="Title 4">
            <a:extLst>
              <a:ext uri="{FF2B5EF4-FFF2-40B4-BE49-F238E27FC236}">
                <a16:creationId xmlns:a16="http://schemas.microsoft.com/office/drawing/2014/main" id="{3610A3AC-26CC-4591-838E-04830E091808}"/>
              </a:ext>
            </a:extLst>
          </p:cNvPr>
          <p:cNvSpPr>
            <a:spLocks noGrp="1"/>
          </p:cNvSpPr>
          <p:nvPr>
            <p:ph type="title"/>
          </p:nvPr>
        </p:nvSpPr>
        <p:spPr>
          <a:xfrm>
            <a:off x="2611808" y="1022548"/>
            <a:ext cx="7958331" cy="1308063"/>
          </a:xfrm>
        </p:spPr>
        <p:txBody>
          <a:bodyPr anchor="b">
            <a:normAutofit/>
          </a:bodyPr>
          <a:lstStyle/>
          <a:p>
            <a:pPr algn="l"/>
            <a:r>
              <a:rPr lang="en-US" sz="4400" dirty="0">
                <a:solidFill>
                  <a:srgbClr val="1F2D29"/>
                </a:solidFill>
                <a:cs typeface="Arial"/>
              </a:rPr>
              <a:t>Global Developments</a:t>
            </a:r>
            <a:endParaRPr lang="en-US" sz="4400" dirty="0">
              <a:solidFill>
                <a:srgbClr val="1F2D29"/>
              </a:solidFill>
            </a:endParaRPr>
          </a:p>
        </p:txBody>
      </p:sp>
      <p:sp>
        <p:nvSpPr>
          <p:cNvPr id="4" name="Subtitle 1">
            <a:extLst>
              <a:ext uri="{FF2B5EF4-FFF2-40B4-BE49-F238E27FC236}">
                <a16:creationId xmlns:a16="http://schemas.microsoft.com/office/drawing/2014/main" id="{A5A5368B-66F3-1A4F-B31E-A5D96DD328C8}"/>
              </a:ext>
            </a:extLst>
          </p:cNvPr>
          <p:cNvSpPr>
            <a:spLocks noGrp="1"/>
          </p:cNvSpPr>
          <p:nvPr>
            <p:ph idx="1"/>
          </p:nvPr>
        </p:nvSpPr>
        <p:spPr>
          <a:xfrm>
            <a:off x="1609172" y="2505126"/>
            <a:ext cx="5005786" cy="3443107"/>
          </a:xfrm>
        </p:spPr>
        <p:txBody>
          <a:bodyPr anchor="t">
            <a:normAutofit fontScale="70000" lnSpcReduction="20000"/>
          </a:bodyPr>
          <a:lstStyle/>
          <a:p>
            <a:pPr marL="0" indent="0">
              <a:buNone/>
            </a:pPr>
            <a:r>
              <a:rPr lang="en-US" b="1" dirty="0">
                <a:solidFill>
                  <a:srgbClr val="1F2D29"/>
                </a:solidFill>
                <a:cs typeface="Arial"/>
              </a:rPr>
              <a:t>The Biden administration's 'Plan for a Clean Energy Revolution and Climate Justice':</a:t>
            </a:r>
          </a:p>
          <a:p>
            <a:pPr marL="344170" indent="-342900">
              <a:buFont typeface="Wingdings" panose="020B0604020202020204" pitchFamily="34" charset="0"/>
              <a:buChar char="§"/>
            </a:pPr>
            <a:r>
              <a:rPr lang="en-US" sz="1800" dirty="0">
                <a:ea typeface="+mn-lt"/>
                <a:cs typeface="+mn-lt"/>
              </a:rPr>
              <a:t>100% clean energy economy and net-zero emissions no later than 2050.</a:t>
            </a:r>
          </a:p>
          <a:p>
            <a:pPr marL="344170" indent="-342900">
              <a:buFont typeface="Wingdings" panose="020B0604020202020204" pitchFamily="34" charset="0"/>
              <a:buChar char="§"/>
            </a:pPr>
            <a:r>
              <a:rPr lang="en-US" sz="1800" dirty="0">
                <a:ea typeface="+mn-lt"/>
                <a:cs typeface="+mn-lt"/>
              </a:rPr>
              <a:t>The GND: “Biden believes the Green New Deal is a crucial framework for meeting the climate challenges we face. It powerfully captures two basic truths, which are at the core of his plan: (1) the United States urgently needs to embrace greater ambition on an epic scale to meet the scope of this challenge, and (2) our environment and our economy are completely and totally connected.”</a:t>
            </a:r>
          </a:p>
          <a:p>
            <a:pPr marL="344170" indent="-342900">
              <a:buFont typeface="Wingdings" panose="020B0604020202020204" pitchFamily="34" charset="0"/>
              <a:buChar char="§"/>
            </a:pPr>
            <a:r>
              <a:rPr lang="en-US" sz="1800" dirty="0">
                <a:ea typeface="+mn-lt"/>
                <a:cs typeface="+mn-lt"/>
              </a:rPr>
              <a:t>"Biden will lead the world to address the climate emergency" and recommit the United States to the Paris Agreement</a:t>
            </a:r>
          </a:p>
          <a:p>
            <a:pPr marL="342900" indent="-342900">
              <a:buFont typeface="Arial" panose="020B0604020202020204" pitchFamily="34" charset="0"/>
              <a:buChar char="•"/>
            </a:pPr>
            <a:endParaRPr lang="en-US" sz="1600" dirty="0">
              <a:solidFill>
                <a:srgbClr val="1F2D29"/>
              </a:solidFill>
              <a:cs typeface="Arial"/>
            </a:endParaRPr>
          </a:p>
          <a:p>
            <a:pPr marL="342900" indent="-342900">
              <a:buFont typeface="Arial" panose="020B0604020202020204" pitchFamily="34" charset="0"/>
              <a:buChar char="•"/>
            </a:pPr>
            <a:endParaRPr lang="en-US" sz="1600" dirty="0">
              <a:solidFill>
                <a:srgbClr val="1F2D29"/>
              </a:solidFill>
              <a:cs typeface="Arial"/>
            </a:endParaRPr>
          </a:p>
        </p:txBody>
      </p:sp>
      <p:pic>
        <p:nvPicPr>
          <p:cNvPr id="6" name="Picture 6" descr="A person holding a sign&#10;&#10;Description automatically generated">
            <a:extLst>
              <a:ext uri="{FF2B5EF4-FFF2-40B4-BE49-F238E27FC236}">
                <a16:creationId xmlns:a16="http://schemas.microsoft.com/office/drawing/2014/main" id="{9DBAE868-1006-482F-A6C1-D098C8DA703A}"/>
              </a:ext>
            </a:extLst>
          </p:cNvPr>
          <p:cNvPicPr>
            <a:picLocks noChangeAspect="1"/>
          </p:cNvPicPr>
          <p:nvPr/>
        </p:nvPicPr>
        <p:blipFill>
          <a:blip r:embed="rId3"/>
          <a:stretch>
            <a:fillRect/>
          </a:stretch>
        </p:blipFill>
        <p:spPr>
          <a:xfrm>
            <a:off x="7055894" y="2673824"/>
            <a:ext cx="4688005" cy="3159455"/>
          </a:xfrm>
          <a:prstGeom prst="rect">
            <a:avLst/>
          </a:prstGeom>
        </p:spPr>
      </p:pic>
    </p:spTree>
    <p:extLst>
      <p:ext uri="{BB962C8B-B14F-4D97-AF65-F5344CB8AC3E}">
        <p14:creationId xmlns:p14="http://schemas.microsoft.com/office/powerpoint/2010/main" val="368766078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1395C1E-2648-4FFC-AC7C-2C17083518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3" name="Picture 22">
            <a:extLst>
              <a:ext uri="{FF2B5EF4-FFF2-40B4-BE49-F238E27FC236}">
                <a16:creationId xmlns:a16="http://schemas.microsoft.com/office/drawing/2014/main" id="{1C7379FE-10D6-4FEA-BEA3-5E2034A44C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5" name="Rectangle 24">
            <a:extLst>
              <a:ext uri="{FF2B5EF4-FFF2-40B4-BE49-F238E27FC236}">
                <a16:creationId xmlns:a16="http://schemas.microsoft.com/office/drawing/2014/main" id="{90FB7BFA-EBDD-467C-B253-EFA700504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23A9D773-2FA9-4E93-A01A-AEECF93E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694E884E-CFA2-4B31-8157-DA73B8846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3655E855-74FA-4AD3-B859-2488383A9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TextBox 32">
            <a:extLst>
              <a:ext uri="{FF2B5EF4-FFF2-40B4-BE49-F238E27FC236}">
                <a16:creationId xmlns:a16="http://schemas.microsoft.com/office/drawing/2014/main" id="{2E91CD00-2EAB-4689-A44A-C4687605E1D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35" name="Rectangle 34">
            <a:extLst>
              <a:ext uri="{FF2B5EF4-FFF2-40B4-BE49-F238E27FC236}">
                <a16:creationId xmlns:a16="http://schemas.microsoft.com/office/drawing/2014/main" id="{948486C0-49DA-4D10-8819-B10285CD8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B8A866DF-DE37-42DA-9FDB-F0D875D0C7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9" name="Picture 38">
            <a:extLst>
              <a:ext uri="{FF2B5EF4-FFF2-40B4-BE49-F238E27FC236}">
                <a16:creationId xmlns:a16="http://schemas.microsoft.com/office/drawing/2014/main" id="{EB59A018-AA80-47D3-B6EF-EF3F8C03A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1" name="Rectangle 40">
            <a:extLst>
              <a:ext uri="{FF2B5EF4-FFF2-40B4-BE49-F238E27FC236}">
                <a16:creationId xmlns:a16="http://schemas.microsoft.com/office/drawing/2014/main" id="{5FAB0ACF-C18A-4363-AEE3-B648B3C2A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A74C6D6-F33A-4619-8326-43FCD454A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49318D-70B7-4AAC-B5F2-4A9385AA9F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610A3AC-26CC-4591-838E-04830E091808}"/>
              </a:ext>
            </a:extLst>
          </p:cNvPr>
          <p:cNvSpPr>
            <a:spLocks noGrp="1"/>
          </p:cNvSpPr>
          <p:nvPr>
            <p:ph type="title"/>
          </p:nvPr>
        </p:nvSpPr>
        <p:spPr>
          <a:xfrm>
            <a:off x="1969804" y="3428998"/>
            <a:ext cx="3132384" cy="2268559"/>
          </a:xfrm>
        </p:spPr>
        <p:txBody>
          <a:bodyPr vert="horz" lIns="91440" tIns="45720" rIns="91440" bIns="45720" rtlCol="0" anchor="t">
            <a:normAutofit/>
          </a:bodyPr>
          <a:lstStyle/>
          <a:p>
            <a:r>
              <a:rPr lang="en-US" sz="4200"/>
              <a:t>Global Leadership?</a:t>
            </a:r>
          </a:p>
        </p:txBody>
      </p:sp>
      <p:pic>
        <p:nvPicPr>
          <p:cNvPr id="7" name="Picture 7" descr="A person sitting in front of a computer&#10;&#10;Description automatically generated">
            <a:extLst>
              <a:ext uri="{FF2B5EF4-FFF2-40B4-BE49-F238E27FC236}">
                <a16:creationId xmlns:a16="http://schemas.microsoft.com/office/drawing/2014/main" id="{F05CB0B9-A663-48CF-BBD0-4ABF663B0569}"/>
              </a:ext>
            </a:extLst>
          </p:cNvPr>
          <p:cNvPicPr>
            <a:picLocks noChangeAspect="1"/>
          </p:cNvPicPr>
          <p:nvPr/>
        </p:nvPicPr>
        <p:blipFill rotWithShape="1">
          <a:blip r:embed="rId5"/>
          <a:srcRect r="2" b="9545"/>
          <a:stretch/>
        </p:blipFill>
        <p:spPr>
          <a:xfrm>
            <a:off x="5764159" y="645833"/>
            <a:ext cx="4977910" cy="2701708"/>
          </a:xfrm>
          <a:prstGeom prst="rect">
            <a:avLst/>
          </a:prstGeom>
          <a:ln>
            <a:solidFill>
              <a:schemeClr val="accent6"/>
            </a:solidFill>
          </a:ln>
        </p:spPr>
      </p:pic>
      <p:sp>
        <p:nvSpPr>
          <p:cNvPr id="47" name="Rectangle 46">
            <a:extLst>
              <a:ext uri="{FF2B5EF4-FFF2-40B4-BE49-F238E27FC236}">
                <a16:creationId xmlns:a16="http://schemas.microsoft.com/office/drawing/2014/main" id="{961C9783-C98B-471C-BA0A-68F30239D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597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1395C1E-2648-4FFC-AC7C-2C17083518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3" name="Picture 22">
            <a:extLst>
              <a:ext uri="{FF2B5EF4-FFF2-40B4-BE49-F238E27FC236}">
                <a16:creationId xmlns:a16="http://schemas.microsoft.com/office/drawing/2014/main" id="{1C7379FE-10D6-4FEA-BEA3-5E2034A44C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5" name="Rectangle 24">
            <a:extLst>
              <a:ext uri="{FF2B5EF4-FFF2-40B4-BE49-F238E27FC236}">
                <a16:creationId xmlns:a16="http://schemas.microsoft.com/office/drawing/2014/main" id="{90FB7BFA-EBDD-467C-B253-EFA700504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23A9D773-2FA9-4E93-A01A-AEECF93E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694E884E-CFA2-4B31-8157-DA73B8846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3655E855-74FA-4AD3-B859-2488383A9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TextBox 32">
            <a:extLst>
              <a:ext uri="{FF2B5EF4-FFF2-40B4-BE49-F238E27FC236}">
                <a16:creationId xmlns:a16="http://schemas.microsoft.com/office/drawing/2014/main" id="{2E91CD00-2EAB-4689-A44A-C4687605E1D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35" name="Rectangle 34">
            <a:extLst>
              <a:ext uri="{FF2B5EF4-FFF2-40B4-BE49-F238E27FC236}">
                <a16:creationId xmlns:a16="http://schemas.microsoft.com/office/drawing/2014/main" id="{948486C0-49DA-4D10-8819-B10285CD8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B8A866DF-DE37-42DA-9FDB-F0D875D0C7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9" name="Picture 38">
            <a:extLst>
              <a:ext uri="{FF2B5EF4-FFF2-40B4-BE49-F238E27FC236}">
                <a16:creationId xmlns:a16="http://schemas.microsoft.com/office/drawing/2014/main" id="{EB59A018-AA80-47D3-B6EF-EF3F8C03A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1" name="Rectangle 40">
            <a:extLst>
              <a:ext uri="{FF2B5EF4-FFF2-40B4-BE49-F238E27FC236}">
                <a16:creationId xmlns:a16="http://schemas.microsoft.com/office/drawing/2014/main" id="{5FAB0ACF-C18A-4363-AEE3-B648B3C2A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A74C6D6-F33A-4619-8326-43FCD454A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49318D-70B7-4AAC-B5F2-4A9385AA9F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610A3AC-26CC-4591-838E-04830E091808}"/>
              </a:ext>
            </a:extLst>
          </p:cNvPr>
          <p:cNvSpPr>
            <a:spLocks noGrp="1"/>
          </p:cNvSpPr>
          <p:nvPr>
            <p:ph type="title"/>
          </p:nvPr>
        </p:nvSpPr>
        <p:spPr>
          <a:xfrm>
            <a:off x="1969804" y="3428998"/>
            <a:ext cx="3132384" cy="2268559"/>
          </a:xfrm>
        </p:spPr>
        <p:txBody>
          <a:bodyPr vert="horz" lIns="91440" tIns="45720" rIns="91440" bIns="45720" rtlCol="0" anchor="t">
            <a:normAutofit/>
          </a:bodyPr>
          <a:lstStyle/>
          <a:p>
            <a:r>
              <a:rPr lang="en-US" sz="4200"/>
              <a:t>Global Leadership?</a:t>
            </a:r>
          </a:p>
        </p:txBody>
      </p:sp>
      <p:pic>
        <p:nvPicPr>
          <p:cNvPr id="7" name="Picture 7" descr="A person sitting in front of a computer&#10;&#10;Description automatically generated">
            <a:extLst>
              <a:ext uri="{FF2B5EF4-FFF2-40B4-BE49-F238E27FC236}">
                <a16:creationId xmlns:a16="http://schemas.microsoft.com/office/drawing/2014/main" id="{F05CB0B9-A663-48CF-BBD0-4ABF663B0569}"/>
              </a:ext>
            </a:extLst>
          </p:cNvPr>
          <p:cNvPicPr>
            <a:picLocks noChangeAspect="1"/>
          </p:cNvPicPr>
          <p:nvPr/>
        </p:nvPicPr>
        <p:blipFill rotWithShape="1">
          <a:blip r:embed="rId5"/>
          <a:srcRect r="2" b="9545"/>
          <a:stretch/>
        </p:blipFill>
        <p:spPr>
          <a:xfrm>
            <a:off x="5764159" y="645833"/>
            <a:ext cx="4977910" cy="2701708"/>
          </a:xfrm>
          <a:prstGeom prst="rect">
            <a:avLst/>
          </a:prstGeom>
          <a:ln>
            <a:solidFill>
              <a:schemeClr val="accent6"/>
            </a:solidFill>
          </a:ln>
        </p:spPr>
      </p:pic>
      <p:pic>
        <p:nvPicPr>
          <p:cNvPr id="8" name="Picture 8">
            <a:extLst>
              <a:ext uri="{FF2B5EF4-FFF2-40B4-BE49-F238E27FC236}">
                <a16:creationId xmlns:a16="http://schemas.microsoft.com/office/drawing/2014/main" id="{A126E117-1699-4DE4-92E2-C750CC6D87D0}"/>
              </a:ext>
            </a:extLst>
          </p:cNvPr>
          <p:cNvPicPr>
            <a:picLocks noChangeAspect="1"/>
          </p:cNvPicPr>
          <p:nvPr/>
        </p:nvPicPr>
        <p:blipFill rotWithShape="1">
          <a:blip r:embed="rId6"/>
          <a:srcRect r="2" b="18387"/>
          <a:stretch/>
        </p:blipFill>
        <p:spPr>
          <a:xfrm>
            <a:off x="5764159" y="3509767"/>
            <a:ext cx="4977910" cy="2701708"/>
          </a:xfrm>
          <a:prstGeom prst="rect">
            <a:avLst/>
          </a:prstGeom>
          <a:ln>
            <a:solidFill>
              <a:schemeClr val="accent6"/>
            </a:solidFill>
          </a:ln>
        </p:spPr>
      </p:pic>
      <p:sp>
        <p:nvSpPr>
          <p:cNvPr id="47" name="Rectangle 46">
            <a:extLst>
              <a:ext uri="{FF2B5EF4-FFF2-40B4-BE49-F238E27FC236}">
                <a16:creationId xmlns:a16="http://schemas.microsoft.com/office/drawing/2014/main" id="{961C9783-C98B-471C-BA0A-68F30239D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797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Oval 12">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4">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EA101B82-AC00-C441-BB6C-7907DF3398FA}"/>
              </a:ext>
            </a:extLst>
          </p:cNvPr>
          <p:cNvSpPr>
            <a:spLocks noGrp="1"/>
          </p:cNvSpPr>
          <p:nvPr>
            <p:ph type="title"/>
          </p:nvPr>
        </p:nvSpPr>
        <p:spPr>
          <a:xfrm>
            <a:off x="2611808" y="1022548"/>
            <a:ext cx="7958331" cy="1308063"/>
          </a:xfrm>
        </p:spPr>
        <p:txBody>
          <a:bodyPr anchor="b">
            <a:normAutofit/>
          </a:bodyPr>
          <a:lstStyle/>
          <a:p>
            <a:pPr algn="l"/>
            <a:r>
              <a:rPr lang="en-US" sz="4400" dirty="0">
                <a:solidFill>
                  <a:srgbClr val="1F2D29"/>
                </a:solidFill>
              </a:rPr>
              <a:t>European Climate Policy</a:t>
            </a:r>
          </a:p>
        </p:txBody>
      </p:sp>
      <p:sp>
        <p:nvSpPr>
          <p:cNvPr id="4" name="Subtitle 1">
            <a:extLst>
              <a:ext uri="{FF2B5EF4-FFF2-40B4-BE49-F238E27FC236}">
                <a16:creationId xmlns:a16="http://schemas.microsoft.com/office/drawing/2014/main" id="{A5A5368B-66F3-1A4F-B31E-A5D96DD328C8}"/>
              </a:ext>
            </a:extLst>
          </p:cNvPr>
          <p:cNvSpPr>
            <a:spLocks noGrp="1"/>
          </p:cNvSpPr>
          <p:nvPr>
            <p:ph idx="1"/>
          </p:nvPr>
        </p:nvSpPr>
        <p:spPr>
          <a:xfrm>
            <a:off x="2302933" y="2641604"/>
            <a:ext cx="7621606" cy="3443107"/>
          </a:xfrm>
        </p:spPr>
        <p:txBody>
          <a:bodyPr anchor="t">
            <a:normAutofit lnSpcReduction="10000"/>
          </a:bodyPr>
          <a:lstStyle/>
          <a:p>
            <a:pPr marL="0" indent="0">
              <a:buNone/>
            </a:pPr>
            <a:r>
              <a:rPr lang="en-AU" sz="1600" dirty="0">
                <a:ea typeface="+mn-lt"/>
                <a:cs typeface="+mn-lt"/>
              </a:rPr>
              <a:t>1990: European Community announces objective to stabilise emissions at 1990 levels by 2000, through energy conservation measures and a carbon tax.</a:t>
            </a:r>
            <a:endParaRPr lang="en-US" sz="1600" dirty="0">
              <a:ea typeface="+mn-lt"/>
              <a:cs typeface="+mn-lt"/>
            </a:endParaRPr>
          </a:p>
          <a:p>
            <a:pPr marL="0" indent="0">
              <a:buNone/>
            </a:pPr>
            <a:r>
              <a:rPr lang="en-AU" sz="1600" dirty="0">
                <a:ea typeface="+mn-lt"/>
                <a:cs typeface="+mn-lt"/>
              </a:rPr>
              <a:t>1997: Kyoto Protocol. EU agrees to cut emissions eight per cent in the period 2008-2012. The targets are not equally distributed among member states.</a:t>
            </a:r>
            <a:endParaRPr lang="en-US" sz="1600" dirty="0">
              <a:ea typeface="+mn-lt"/>
              <a:cs typeface="+mn-lt"/>
            </a:endParaRPr>
          </a:p>
          <a:p>
            <a:pPr marL="0" indent="0">
              <a:buNone/>
            </a:pPr>
            <a:r>
              <a:rPr lang="en-AU" sz="1600" dirty="0">
                <a:ea typeface="+mn-lt"/>
                <a:cs typeface="+mn-lt"/>
              </a:rPr>
              <a:t>2001: 21% renewable energy target</a:t>
            </a:r>
            <a:endParaRPr lang="en-US" sz="1600" dirty="0">
              <a:ea typeface="+mn-lt"/>
              <a:cs typeface="+mn-lt"/>
            </a:endParaRPr>
          </a:p>
          <a:p>
            <a:pPr marL="0" indent="0">
              <a:buNone/>
            </a:pPr>
            <a:r>
              <a:rPr lang="en-AU" sz="1600" dirty="0">
                <a:ea typeface="+mn-lt"/>
                <a:cs typeface="+mn-lt"/>
              </a:rPr>
              <a:t>2005: European Union Emissions Trading Scheme (first and biggest in the world)</a:t>
            </a:r>
          </a:p>
          <a:p>
            <a:pPr marL="0" indent="0">
              <a:buNone/>
            </a:pPr>
            <a:r>
              <a:rPr lang="en-AU" sz="1600" dirty="0">
                <a:ea typeface="+mn-lt"/>
                <a:cs typeface="+mn-lt"/>
              </a:rPr>
              <a:t>2009 – huge ambition at Copenhagen, undermined by the US </a:t>
            </a:r>
            <a:endParaRPr lang="en-US" sz="1600" dirty="0">
              <a:ea typeface="+mn-lt"/>
              <a:cs typeface="+mn-lt"/>
            </a:endParaRPr>
          </a:p>
          <a:p>
            <a:pPr marL="0" indent="0">
              <a:buNone/>
            </a:pPr>
            <a:r>
              <a:rPr lang="en-AU" sz="1600" dirty="0">
                <a:ea typeface="+mn-lt"/>
                <a:cs typeface="+mn-lt"/>
              </a:rPr>
              <a:t>2015 – Paris Accords and the SDGs.</a:t>
            </a:r>
            <a:endParaRPr lang="en-US" sz="1600" dirty="0">
              <a:ea typeface="+mn-lt"/>
              <a:cs typeface="+mn-lt"/>
            </a:endParaRPr>
          </a:p>
          <a:p>
            <a:pPr marL="342900" indent="-342900">
              <a:buFont typeface="Arial" panose="020B0604020202020204" pitchFamily="34" charset="0"/>
              <a:buChar char="•"/>
            </a:pPr>
            <a:endParaRPr lang="en-US" sz="1600" b="1" dirty="0">
              <a:solidFill>
                <a:srgbClr val="1F2D29"/>
              </a:solidFill>
              <a:cs typeface="Arial"/>
            </a:endParaRPr>
          </a:p>
        </p:txBody>
      </p:sp>
    </p:spTree>
    <p:extLst>
      <p:ext uri="{BB962C8B-B14F-4D97-AF65-F5344CB8AC3E}">
        <p14:creationId xmlns:p14="http://schemas.microsoft.com/office/powerpoint/2010/main" val="16478484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Oval 12">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4">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EA101B82-AC00-C441-BB6C-7907DF3398FA}"/>
              </a:ext>
            </a:extLst>
          </p:cNvPr>
          <p:cNvSpPr>
            <a:spLocks noGrp="1"/>
          </p:cNvSpPr>
          <p:nvPr>
            <p:ph type="title"/>
          </p:nvPr>
        </p:nvSpPr>
        <p:spPr>
          <a:xfrm>
            <a:off x="2611808" y="1022548"/>
            <a:ext cx="7958331" cy="1308063"/>
          </a:xfrm>
        </p:spPr>
        <p:txBody>
          <a:bodyPr anchor="b">
            <a:normAutofit/>
          </a:bodyPr>
          <a:lstStyle/>
          <a:p>
            <a:pPr algn="l"/>
            <a:r>
              <a:rPr lang="en-US" sz="4400" dirty="0">
                <a:solidFill>
                  <a:srgbClr val="1F2D29"/>
                </a:solidFill>
              </a:rPr>
              <a:t>The European Green Deal</a:t>
            </a:r>
          </a:p>
        </p:txBody>
      </p:sp>
      <p:pic>
        <p:nvPicPr>
          <p:cNvPr id="9" name="Picture 10" descr="A picture containing text&#10;&#10;Description automatically generated">
            <a:extLst>
              <a:ext uri="{FF2B5EF4-FFF2-40B4-BE49-F238E27FC236}">
                <a16:creationId xmlns:a16="http://schemas.microsoft.com/office/drawing/2014/main" id="{96464C84-4B18-4A46-9A06-CB67B1AC4406}"/>
              </a:ext>
            </a:extLst>
          </p:cNvPr>
          <p:cNvPicPr>
            <a:picLocks noChangeAspect="1"/>
          </p:cNvPicPr>
          <p:nvPr/>
        </p:nvPicPr>
        <p:blipFill>
          <a:blip r:embed="rId3"/>
          <a:stretch>
            <a:fillRect/>
          </a:stretch>
        </p:blipFill>
        <p:spPr>
          <a:xfrm>
            <a:off x="1130490" y="2735953"/>
            <a:ext cx="10715766" cy="2978332"/>
          </a:xfrm>
          <a:prstGeom prst="rect">
            <a:avLst/>
          </a:prstGeom>
        </p:spPr>
      </p:pic>
      <p:sp>
        <p:nvSpPr>
          <p:cNvPr id="11" name="TextBox 10">
            <a:extLst>
              <a:ext uri="{FF2B5EF4-FFF2-40B4-BE49-F238E27FC236}">
                <a16:creationId xmlns:a16="http://schemas.microsoft.com/office/drawing/2014/main" id="{2FD090C8-19A4-4ACB-B703-F458C0F9C8D8}"/>
              </a:ext>
            </a:extLst>
          </p:cNvPr>
          <p:cNvSpPr txBox="1"/>
          <p:nvPr/>
        </p:nvSpPr>
        <p:spPr>
          <a:xfrm>
            <a:off x="7908878" y="5804848"/>
            <a:ext cx="38122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https://www.politico.eu/policy-guide/</a:t>
            </a:r>
          </a:p>
        </p:txBody>
      </p:sp>
    </p:spTree>
    <p:extLst>
      <p:ext uri="{BB962C8B-B14F-4D97-AF65-F5344CB8AC3E}">
        <p14:creationId xmlns:p14="http://schemas.microsoft.com/office/powerpoint/2010/main" val="175414669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Oval 12">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4">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EA101B82-AC00-C441-BB6C-7907DF3398FA}"/>
              </a:ext>
            </a:extLst>
          </p:cNvPr>
          <p:cNvSpPr>
            <a:spLocks noGrp="1"/>
          </p:cNvSpPr>
          <p:nvPr>
            <p:ph type="title"/>
          </p:nvPr>
        </p:nvSpPr>
        <p:spPr>
          <a:xfrm>
            <a:off x="2611808" y="1022548"/>
            <a:ext cx="7958331" cy="1308063"/>
          </a:xfrm>
        </p:spPr>
        <p:txBody>
          <a:bodyPr anchor="b">
            <a:normAutofit/>
          </a:bodyPr>
          <a:lstStyle/>
          <a:p>
            <a:pPr algn="l"/>
            <a:r>
              <a:rPr lang="en-US" sz="4400" dirty="0">
                <a:solidFill>
                  <a:srgbClr val="1F2D29"/>
                </a:solidFill>
              </a:rPr>
              <a:t>The European Green Deal</a:t>
            </a:r>
          </a:p>
        </p:txBody>
      </p:sp>
      <p:sp>
        <p:nvSpPr>
          <p:cNvPr id="4" name="Subtitle 1">
            <a:extLst>
              <a:ext uri="{FF2B5EF4-FFF2-40B4-BE49-F238E27FC236}">
                <a16:creationId xmlns:a16="http://schemas.microsoft.com/office/drawing/2014/main" id="{A5A5368B-66F3-1A4F-B31E-A5D96DD328C8}"/>
              </a:ext>
            </a:extLst>
          </p:cNvPr>
          <p:cNvSpPr>
            <a:spLocks noGrp="1"/>
          </p:cNvSpPr>
          <p:nvPr>
            <p:ph idx="1"/>
          </p:nvPr>
        </p:nvSpPr>
        <p:spPr>
          <a:xfrm>
            <a:off x="1950365" y="2550618"/>
            <a:ext cx="5528950" cy="3443107"/>
          </a:xfrm>
        </p:spPr>
        <p:txBody>
          <a:bodyPr vert="horz" lIns="91440" tIns="45720" rIns="91440" bIns="45720" rtlCol="0" anchor="t">
            <a:noAutofit/>
          </a:bodyPr>
          <a:lstStyle/>
          <a:p>
            <a:pPr marL="342900" indent="-342900">
              <a:lnSpc>
                <a:spcPct val="100000"/>
              </a:lnSpc>
              <a:spcBef>
                <a:spcPts val="0"/>
              </a:spcBef>
              <a:spcAft>
                <a:spcPts val="200"/>
              </a:spcAft>
              <a:buFont typeface="Arial" panose="020B0604020202020204" pitchFamily="34" charset="0"/>
              <a:buChar char="•"/>
            </a:pPr>
            <a:r>
              <a:rPr lang="en-US" sz="1600" dirty="0">
                <a:solidFill>
                  <a:srgbClr val="1F2D29"/>
                </a:solidFill>
              </a:rPr>
              <a:t>Refuses the economy/environment binary</a:t>
            </a:r>
            <a:endParaRPr lang="en-US" sz="1600">
              <a:solidFill>
                <a:srgbClr val="1F2D29"/>
              </a:solidFill>
              <a:cs typeface="Arial"/>
            </a:endParaRPr>
          </a:p>
          <a:p>
            <a:pPr marL="342900" indent="-342900">
              <a:lnSpc>
                <a:spcPct val="100000"/>
              </a:lnSpc>
              <a:spcBef>
                <a:spcPts val="0"/>
              </a:spcBef>
              <a:spcAft>
                <a:spcPts val="200"/>
              </a:spcAft>
              <a:buFont typeface="Arial" panose="020B0604020202020204" pitchFamily="34" charset="0"/>
              <a:buChar char="•"/>
            </a:pPr>
            <a:r>
              <a:rPr lang="en-US" sz="1600" dirty="0">
                <a:solidFill>
                  <a:srgbClr val="1F2D29"/>
                </a:solidFill>
              </a:rPr>
              <a:t>'Moonshot': complete system overhaul</a:t>
            </a:r>
            <a:endParaRPr lang="en-US" sz="1600">
              <a:solidFill>
                <a:srgbClr val="1F2D29"/>
              </a:solidFill>
              <a:cs typeface="Arial"/>
            </a:endParaRPr>
          </a:p>
          <a:p>
            <a:pPr marL="342900" indent="-342900">
              <a:lnSpc>
                <a:spcPct val="100000"/>
              </a:lnSpc>
              <a:spcBef>
                <a:spcPts val="0"/>
              </a:spcBef>
              <a:spcAft>
                <a:spcPts val="200"/>
              </a:spcAft>
              <a:buFont typeface="Arial" panose="020B0604020202020204" pitchFamily="34" charset="0"/>
              <a:buChar char="•"/>
            </a:pPr>
            <a:r>
              <a:rPr lang="en-US" sz="1600" dirty="0">
                <a:solidFill>
                  <a:srgbClr val="1F2D29"/>
                </a:solidFill>
              </a:rPr>
              <a:t>€1 trillion - €503 billion from EU, €114 billion from member states, and the rest from the private sector.</a:t>
            </a:r>
            <a:endParaRPr lang="en-US" sz="1600">
              <a:solidFill>
                <a:srgbClr val="1F2D29"/>
              </a:solidFill>
              <a:cs typeface="Arial"/>
            </a:endParaRPr>
          </a:p>
          <a:p>
            <a:pPr marL="342900" indent="-342900">
              <a:lnSpc>
                <a:spcPct val="100000"/>
              </a:lnSpc>
              <a:spcBef>
                <a:spcPts val="0"/>
              </a:spcBef>
              <a:spcAft>
                <a:spcPts val="200"/>
              </a:spcAft>
              <a:buFont typeface="Arial" panose="020B0604020202020204" pitchFamily="34" charset="0"/>
              <a:buChar char="•"/>
            </a:pPr>
            <a:r>
              <a:rPr lang="en-US" sz="1600" dirty="0">
                <a:solidFill>
                  <a:srgbClr val="1F2D29"/>
                </a:solidFill>
              </a:rPr>
              <a:t>55 per cent emissions cut by 2030, and a ‘carbon-neutral continent’ by 2050</a:t>
            </a:r>
            <a:endParaRPr lang="en-US" sz="1600">
              <a:cs typeface="Arial"/>
            </a:endParaRPr>
          </a:p>
          <a:p>
            <a:pPr marL="342900" indent="-342900">
              <a:lnSpc>
                <a:spcPct val="100000"/>
              </a:lnSpc>
              <a:spcBef>
                <a:spcPts val="0"/>
              </a:spcBef>
              <a:spcAft>
                <a:spcPts val="200"/>
              </a:spcAft>
              <a:buFont typeface="Arial" panose="020B0604020202020204" pitchFamily="34" charset="0"/>
              <a:buChar char="•"/>
            </a:pPr>
            <a:r>
              <a:rPr lang="en-US" sz="1600" dirty="0">
                <a:solidFill>
                  <a:srgbClr val="1F2D29"/>
                </a:solidFill>
              </a:rPr>
              <a:t>Integration of existing EU and Member State environmental policies</a:t>
            </a:r>
            <a:endParaRPr lang="en-US" sz="1600">
              <a:solidFill>
                <a:srgbClr val="1F2D29"/>
              </a:solidFill>
              <a:cs typeface="Arial"/>
            </a:endParaRPr>
          </a:p>
          <a:p>
            <a:pPr marL="234315" indent="-342900">
              <a:lnSpc>
                <a:spcPct val="100000"/>
              </a:lnSpc>
              <a:spcBef>
                <a:spcPts val="0"/>
              </a:spcBef>
              <a:spcAft>
                <a:spcPts val="200"/>
              </a:spcAft>
              <a:buFont typeface="Arial" panose="020B0604020202020204" pitchFamily="34" charset="0"/>
              <a:buChar char="•"/>
            </a:pPr>
            <a:r>
              <a:rPr lang="en-US" sz="1600" dirty="0">
                <a:solidFill>
                  <a:srgbClr val="1F2D29"/>
                </a:solidFill>
              </a:rPr>
              <a:t>Circular economy—’Food to Fork’ strategy</a:t>
            </a:r>
            <a:endParaRPr lang="en-US" sz="1600">
              <a:solidFill>
                <a:srgbClr val="1F2D29"/>
              </a:solidFill>
              <a:cs typeface="Arial"/>
            </a:endParaRPr>
          </a:p>
          <a:p>
            <a:pPr marL="234315" indent="-342900">
              <a:lnSpc>
                <a:spcPct val="100000"/>
              </a:lnSpc>
              <a:spcBef>
                <a:spcPts val="0"/>
              </a:spcBef>
              <a:spcAft>
                <a:spcPts val="200"/>
              </a:spcAft>
              <a:buFont typeface="Arial" panose="020B0604020202020204" pitchFamily="34" charset="0"/>
              <a:buChar char="•"/>
            </a:pPr>
            <a:r>
              <a:rPr lang="en-US" sz="1600" dirty="0">
                <a:solidFill>
                  <a:srgbClr val="1F2D29"/>
                </a:solidFill>
              </a:rPr>
              <a:t>Ecosystem biodiversity</a:t>
            </a:r>
            <a:endParaRPr lang="en-US" sz="1600">
              <a:solidFill>
                <a:srgbClr val="1F2D29"/>
              </a:solidFill>
              <a:cs typeface="Arial"/>
            </a:endParaRPr>
          </a:p>
          <a:p>
            <a:pPr marL="342900" indent="-342900">
              <a:lnSpc>
                <a:spcPct val="100000"/>
              </a:lnSpc>
              <a:spcBef>
                <a:spcPts val="0"/>
              </a:spcBef>
              <a:spcAft>
                <a:spcPts val="200"/>
              </a:spcAft>
              <a:buFont typeface="Arial" panose="020B0604020202020204" pitchFamily="34" charset="0"/>
              <a:buChar char="•"/>
            </a:pPr>
            <a:r>
              <a:rPr lang="en-US" sz="1600" dirty="0">
                <a:solidFill>
                  <a:srgbClr val="1F2D29"/>
                </a:solidFill>
              </a:rPr>
              <a:t>A ‘Just Transition Fund’ to support coal-dependent Member States’ energy transition</a:t>
            </a:r>
            <a:endParaRPr lang="en-US" sz="1600">
              <a:solidFill>
                <a:srgbClr val="1F2D29"/>
              </a:solidFill>
              <a:cs typeface="Arial"/>
            </a:endParaRPr>
          </a:p>
          <a:p>
            <a:pPr marL="342900" indent="-342900">
              <a:lnSpc>
                <a:spcPct val="100000"/>
              </a:lnSpc>
              <a:spcBef>
                <a:spcPts val="0"/>
              </a:spcBef>
              <a:spcAft>
                <a:spcPts val="200"/>
              </a:spcAft>
              <a:buFont typeface="Arial" panose="020B0604020202020204" pitchFamily="34" charset="0"/>
              <a:buChar char="•"/>
            </a:pPr>
            <a:r>
              <a:rPr lang="en-US" sz="1600" dirty="0">
                <a:solidFill>
                  <a:srgbClr val="1F2D29"/>
                </a:solidFill>
              </a:rPr>
              <a:t>Carbon Border Tax on importers</a:t>
            </a:r>
            <a:endParaRPr lang="en-US" sz="1600">
              <a:solidFill>
                <a:srgbClr val="1F2D29"/>
              </a:solidFill>
              <a:cs typeface="Arial"/>
            </a:endParaRPr>
          </a:p>
        </p:txBody>
      </p:sp>
      <p:pic>
        <p:nvPicPr>
          <p:cNvPr id="3" name="Picture 4" descr="A picture containing text&#10;&#10;Description automatically generated">
            <a:extLst>
              <a:ext uri="{FF2B5EF4-FFF2-40B4-BE49-F238E27FC236}">
                <a16:creationId xmlns:a16="http://schemas.microsoft.com/office/drawing/2014/main" id="{7BC62C33-1E5A-4C46-859D-3F98B8BCA2D6}"/>
              </a:ext>
            </a:extLst>
          </p:cNvPr>
          <p:cNvPicPr>
            <a:picLocks noChangeAspect="1"/>
          </p:cNvPicPr>
          <p:nvPr/>
        </p:nvPicPr>
        <p:blipFill>
          <a:blip r:embed="rId3"/>
          <a:stretch>
            <a:fillRect/>
          </a:stretch>
        </p:blipFill>
        <p:spPr>
          <a:xfrm>
            <a:off x="7488072" y="2707375"/>
            <a:ext cx="4392304" cy="3285698"/>
          </a:xfrm>
          <a:prstGeom prst="rect">
            <a:avLst/>
          </a:prstGeom>
        </p:spPr>
      </p:pic>
    </p:spTree>
    <p:extLst>
      <p:ext uri="{BB962C8B-B14F-4D97-AF65-F5344CB8AC3E}">
        <p14:creationId xmlns:p14="http://schemas.microsoft.com/office/powerpoint/2010/main" val="73194204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01B82-AC00-C441-BB6C-7907DF3398FA}"/>
              </a:ext>
            </a:extLst>
          </p:cNvPr>
          <p:cNvSpPr>
            <a:spLocks noGrp="1"/>
          </p:cNvSpPr>
          <p:nvPr>
            <p:ph type="title"/>
          </p:nvPr>
        </p:nvSpPr>
        <p:spPr>
          <a:xfrm>
            <a:off x="1974738" y="808056"/>
            <a:ext cx="4986954" cy="1077229"/>
          </a:xfrm>
        </p:spPr>
        <p:txBody>
          <a:bodyPr>
            <a:normAutofit/>
          </a:bodyPr>
          <a:lstStyle/>
          <a:p>
            <a:pPr algn="l"/>
            <a:r>
              <a:rPr lang="en-US"/>
              <a:t>Critics of the EGD (I)</a:t>
            </a:r>
          </a:p>
        </p:txBody>
      </p:sp>
      <p:sp>
        <p:nvSpPr>
          <p:cNvPr id="4" name="Subtitle 1">
            <a:extLst>
              <a:ext uri="{FF2B5EF4-FFF2-40B4-BE49-F238E27FC236}">
                <a16:creationId xmlns:a16="http://schemas.microsoft.com/office/drawing/2014/main" id="{A5A5368B-66F3-1A4F-B31E-A5D96DD328C8}"/>
              </a:ext>
            </a:extLst>
          </p:cNvPr>
          <p:cNvSpPr>
            <a:spLocks noGrp="1"/>
          </p:cNvSpPr>
          <p:nvPr>
            <p:ph idx="1"/>
          </p:nvPr>
        </p:nvSpPr>
        <p:spPr>
          <a:xfrm>
            <a:off x="1974739" y="2052116"/>
            <a:ext cx="4901548" cy="3997828"/>
          </a:xfrm>
        </p:spPr>
        <p:txBody>
          <a:bodyPr>
            <a:normAutofit/>
          </a:bodyPr>
          <a:lstStyle/>
          <a:p>
            <a:pPr>
              <a:lnSpc>
                <a:spcPct val="110000"/>
              </a:lnSpc>
            </a:pPr>
            <a:r>
              <a:rPr lang="en-US" sz="1400" i="1"/>
              <a:t>What are the costs?</a:t>
            </a:r>
          </a:p>
          <a:p>
            <a:pPr lvl="1">
              <a:lnSpc>
                <a:spcPct val="110000"/>
              </a:lnSpc>
            </a:pPr>
            <a:r>
              <a:rPr lang="en-US" sz="1400"/>
              <a:t>The ‘trade-off’ approach has positioned climate action and growth against each other </a:t>
            </a:r>
          </a:p>
          <a:p>
            <a:pPr lvl="1">
              <a:lnSpc>
                <a:spcPct val="110000"/>
              </a:lnSpc>
            </a:pPr>
            <a:r>
              <a:rPr lang="en-US" sz="1400"/>
              <a:t>This has also been seen in responses to coronavirus: </a:t>
            </a:r>
            <a:r>
              <a:rPr lang="en-GB" sz="1400"/>
              <a:t>‘Europe should forget about the Green Deal now and focus on the coronavirus instead’</a:t>
            </a:r>
            <a:endParaRPr lang="en-US" sz="1400"/>
          </a:p>
          <a:p>
            <a:pPr>
              <a:lnSpc>
                <a:spcPct val="110000"/>
              </a:lnSpc>
            </a:pPr>
            <a:r>
              <a:rPr lang="en-US" sz="1400" i="1"/>
              <a:t>Is it fair?</a:t>
            </a:r>
          </a:p>
          <a:p>
            <a:pPr lvl="1">
              <a:lnSpc>
                <a:spcPct val="110000"/>
              </a:lnSpc>
            </a:pPr>
            <a:r>
              <a:rPr lang="en-US" sz="1400"/>
              <a:t>Coal-dependent Member states are asking for greater concessions and adapted targets</a:t>
            </a:r>
          </a:p>
          <a:p>
            <a:pPr lvl="1">
              <a:lnSpc>
                <a:spcPct val="110000"/>
              </a:lnSpc>
            </a:pPr>
            <a:r>
              <a:rPr lang="en-US" sz="1400"/>
              <a:t>MEPs have argued that advanced economies are already carrying their fair share of the climate burden</a:t>
            </a:r>
          </a:p>
          <a:p>
            <a:pPr marL="793750" lvl="1" indent="-342900">
              <a:lnSpc>
                <a:spcPct val="110000"/>
              </a:lnSpc>
              <a:buFont typeface="Arial" panose="020B0604020202020204" pitchFamily="34" charset="0"/>
              <a:buChar char="•"/>
            </a:pPr>
            <a:endParaRPr lang="en-US" sz="1400"/>
          </a:p>
        </p:txBody>
      </p:sp>
      <p:sp>
        <p:nvSpPr>
          <p:cNvPr id="28" name="Rectangle 27">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group of clouds in the sky&#10;&#10;Description automatically generated">
            <a:extLst>
              <a:ext uri="{FF2B5EF4-FFF2-40B4-BE49-F238E27FC236}">
                <a16:creationId xmlns:a16="http://schemas.microsoft.com/office/drawing/2014/main" id="{7784E0B3-1870-444C-848A-87457594D305}"/>
              </a:ext>
            </a:extLst>
          </p:cNvPr>
          <p:cNvPicPr>
            <a:picLocks noChangeAspect="1"/>
          </p:cNvPicPr>
          <p:nvPr/>
        </p:nvPicPr>
        <p:blipFill rotWithShape="1">
          <a:blip r:embed="rId3"/>
          <a:srcRect l="7961" r="24132"/>
          <a:stretch/>
        </p:blipFill>
        <p:spPr>
          <a:xfrm>
            <a:off x="7534656" y="227"/>
            <a:ext cx="4657039" cy="6858000"/>
          </a:xfrm>
          <a:prstGeom prst="rect">
            <a:avLst/>
          </a:prstGeom>
        </p:spPr>
      </p:pic>
      <p:pic>
        <p:nvPicPr>
          <p:cNvPr id="30" name="Picture 29">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394519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01B82-AC00-C441-BB6C-7907DF3398FA}"/>
              </a:ext>
            </a:extLst>
          </p:cNvPr>
          <p:cNvSpPr>
            <a:spLocks noGrp="1"/>
          </p:cNvSpPr>
          <p:nvPr>
            <p:ph type="title"/>
          </p:nvPr>
        </p:nvSpPr>
        <p:spPr>
          <a:xfrm>
            <a:off x="1974738" y="808056"/>
            <a:ext cx="4986954" cy="1077229"/>
          </a:xfrm>
        </p:spPr>
        <p:txBody>
          <a:bodyPr>
            <a:normAutofit/>
          </a:bodyPr>
          <a:lstStyle/>
          <a:p>
            <a:pPr algn="l"/>
            <a:r>
              <a:rPr lang="en-US"/>
              <a:t>Critics of the EGD (II)</a:t>
            </a:r>
          </a:p>
        </p:txBody>
      </p:sp>
      <p:sp>
        <p:nvSpPr>
          <p:cNvPr id="4" name="Subtitle 1">
            <a:extLst>
              <a:ext uri="{FF2B5EF4-FFF2-40B4-BE49-F238E27FC236}">
                <a16:creationId xmlns:a16="http://schemas.microsoft.com/office/drawing/2014/main" id="{A5A5368B-66F3-1A4F-B31E-A5D96DD328C8}"/>
              </a:ext>
            </a:extLst>
          </p:cNvPr>
          <p:cNvSpPr>
            <a:spLocks noGrp="1"/>
          </p:cNvSpPr>
          <p:nvPr>
            <p:ph idx="1"/>
          </p:nvPr>
        </p:nvSpPr>
        <p:spPr>
          <a:xfrm>
            <a:off x="1974739" y="2052116"/>
            <a:ext cx="4901548" cy="3997828"/>
          </a:xfrm>
        </p:spPr>
        <p:txBody>
          <a:bodyPr>
            <a:normAutofit/>
          </a:bodyPr>
          <a:lstStyle/>
          <a:p>
            <a:pPr>
              <a:lnSpc>
                <a:spcPct val="110000"/>
              </a:lnSpc>
            </a:pPr>
            <a:r>
              <a:rPr lang="en-US" sz="1500" i="1"/>
              <a:t>Does it go far enough?</a:t>
            </a:r>
          </a:p>
          <a:p>
            <a:pPr marL="793750" lvl="1" indent="-342900">
              <a:lnSpc>
                <a:spcPct val="110000"/>
              </a:lnSpc>
              <a:buFont typeface="Arial" panose="020B0604020202020204" pitchFamily="34" charset="0"/>
              <a:buChar char="•"/>
            </a:pPr>
            <a:r>
              <a:rPr lang="en-US" sz="1500"/>
              <a:t>ENGOs and climate activists are calling for </a:t>
            </a:r>
            <a:r>
              <a:rPr lang="en-US" sz="1500" b="1"/>
              <a:t>at least </a:t>
            </a:r>
            <a:r>
              <a:rPr lang="en-US" sz="1500"/>
              <a:t>60 per cent by 2030, and carbon neutrality by 2040</a:t>
            </a:r>
          </a:p>
          <a:p>
            <a:pPr marL="793750" lvl="1" indent="-342900">
              <a:lnSpc>
                <a:spcPct val="110000"/>
              </a:lnSpc>
              <a:buFont typeface="Arial" panose="020B0604020202020204" pitchFamily="34" charset="0"/>
              <a:buChar char="•"/>
            </a:pPr>
            <a:r>
              <a:rPr lang="en-US" sz="1500"/>
              <a:t>Parliament’s environment committee supports the 2030 60 per cent target</a:t>
            </a:r>
          </a:p>
          <a:p>
            <a:pPr>
              <a:lnSpc>
                <a:spcPct val="110000"/>
              </a:lnSpc>
            </a:pPr>
            <a:r>
              <a:rPr lang="en-US" sz="1500" i="1"/>
              <a:t>Is this a ‘just transition’?</a:t>
            </a:r>
          </a:p>
          <a:p>
            <a:pPr marL="793750" lvl="1" indent="-342900">
              <a:lnSpc>
                <a:spcPct val="110000"/>
              </a:lnSpc>
              <a:buFont typeface="Arial" panose="020B0604020202020204" pitchFamily="34" charset="0"/>
              <a:buChar char="•"/>
            </a:pPr>
            <a:r>
              <a:rPr lang="en-US" sz="1500"/>
              <a:t>Critics have accused the EU of ‘greenwashing’ and offloading risk onto the public through financing for green investment</a:t>
            </a:r>
          </a:p>
          <a:p>
            <a:pPr marL="793750" lvl="1" indent="-342900">
              <a:lnSpc>
                <a:spcPct val="110000"/>
              </a:lnSpc>
              <a:buFont typeface="Arial" panose="020B0604020202020204" pitchFamily="34" charset="0"/>
              <a:buChar char="•"/>
            </a:pPr>
            <a:r>
              <a:rPr lang="en-US" sz="1500"/>
              <a:t>There are calls to end fossil fuel subsidies sooner—not later.</a:t>
            </a:r>
          </a:p>
          <a:p>
            <a:pPr marL="793750" lvl="1" indent="-342900">
              <a:lnSpc>
                <a:spcPct val="110000"/>
              </a:lnSpc>
              <a:buFont typeface="Arial" panose="020B0604020202020204" pitchFamily="34" charset="0"/>
              <a:buChar char="•"/>
            </a:pPr>
            <a:endParaRPr lang="en-US" sz="1500"/>
          </a:p>
        </p:txBody>
      </p:sp>
      <p:sp>
        <p:nvSpPr>
          <p:cNvPr id="28" name="Rectangle 27">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person standing in front of a computer&#10;&#10;Description automatically generated">
            <a:extLst>
              <a:ext uri="{FF2B5EF4-FFF2-40B4-BE49-F238E27FC236}">
                <a16:creationId xmlns:a16="http://schemas.microsoft.com/office/drawing/2014/main" id="{F9D36D95-8BEE-418B-B061-C8E3F6C948C6}"/>
              </a:ext>
            </a:extLst>
          </p:cNvPr>
          <p:cNvPicPr>
            <a:picLocks noChangeAspect="1"/>
          </p:cNvPicPr>
          <p:nvPr/>
        </p:nvPicPr>
        <p:blipFill rotWithShape="1">
          <a:blip r:embed="rId3"/>
          <a:srcRect l="34878" r="24378"/>
          <a:stretch/>
        </p:blipFill>
        <p:spPr>
          <a:xfrm>
            <a:off x="7534656" y="227"/>
            <a:ext cx="4657039" cy="6858000"/>
          </a:xfrm>
          <a:prstGeom prst="rect">
            <a:avLst/>
          </a:prstGeom>
        </p:spPr>
      </p:pic>
      <p:pic>
        <p:nvPicPr>
          <p:cNvPr id="30" name="Picture 29">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2973467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4C6754A6C693459806C1404E305737" ma:contentTypeVersion="6" ma:contentTypeDescription="Create a new document." ma:contentTypeScope="" ma:versionID="0bfde3d8a03501f609fa3289a676bce2">
  <xsd:schema xmlns:xsd="http://www.w3.org/2001/XMLSchema" xmlns:xs="http://www.w3.org/2001/XMLSchema" xmlns:p="http://schemas.microsoft.com/office/2006/metadata/properties" xmlns:ns2="3d2775f9-ce11-4538-a3a4-9cb0c8bc85e3" xmlns:ns3="459a9cd3-bce7-4d99-aeb8-1b56455fc465" targetNamespace="http://schemas.microsoft.com/office/2006/metadata/properties" ma:root="true" ma:fieldsID="147532c4ff9cfa9e74fee566300a4f9e" ns2:_="" ns3:_="">
    <xsd:import namespace="3d2775f9-ce11-4538-a3a4-9cb0c8bc85e3"/>
    <xsd:import namespace="459a9cd3-bce7-4d99-aeb8-1b56455fc4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775f9-ce11-4538-a3a4-9cb0c8bc85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9a9cd3-bce7-4d99-aeb8-1b56455fc4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59a9cd3-bce7-4d99-aeb8-1b56455fc465">
      <UserInfo>
        <DisplayName>Chloe Ward</DisplayName>
        <AccountId>10</AccountId>
        <AccountType/>
      </UserInfo>
      <UserInfo>
        <DisplayName>Brad Davison</DisplayName>
        <AccountId>38</AccountId>
        <AccountType/>
      </UserInfo>
      <UserInfo>
        <DisplayName>Maren Klein</DisplayName>
        <AccountId>52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C3FD24-37F6-40A2-BFEB-1BA5ED5D2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2775f9-ce11-4538-a3a4-9cb0c8bc85e3"/>
    <ds:schemaRef ds:uri="459a9cd3-bce7-4d99-aeb8-1b56455fc4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911B2E-A7EC-4B04-A8C1-18E23B1432B7}">
  <ds:schemaRefs>
    <ds:schemaRef ds:uri="http://purl.org/dc/elements/1.1/"/>
    <ds:schemaRef ds:uri="3d2775f9-ce11-4538-a3a4-9cb0c8bc85e3"/>
    <ds:schemaRef ds:uri="http://purl.org/dc/terms/"/>
    <ds:schemaRef ds:uri="http://schemas.openxmlformats.org/package/2006/metadata/core-properties"/>
    <ds:schemaRef ds:uri="http://purl.org/dc/dcmitype/"/>
    <ds:schemaRef ds:uri="http://schemas.microsoft.com/office/2006/documentManagement/types"/>
    <ds:schemaRef ds:uri="http://www.w3.org/XML/1998/namespace"/>
    <ds:schemaRef ds:uri="http://schemas.microsoft.com/office/infopath/2007/PartnerControls"/>
    <ds:schemaRef ds:uri="459a9cd3-bce7-4d99-aeb8-1b56455fc465"/>
    <ds:schemaRef ds:uri="http://schemas.microsoft.com/office/2006/metadata/properties"/>
  </ds:schemaRefs>
</ds:datastoreItem>
</file>

<file path=customXml/itemProps3.xml><?xml version="1.0" encoding="utf-8"?>
<ds:datastoreItem xmlns:ds="http://schemas.openxmlformats.org/officeDocument/2006/customXml" ds:itemID="{2F538A35-FF2D-4C0E-9431-C4B8CF12B0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TotalTime>
  <Words>606</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MS Shell Dlg 2</vt:lpstr>
      <vt:lpstr>Wingdings</vt:lpstr>
      <vt:lpstr>Wingdings 3</vt:lpstr>
      <vt:lpstr>Madison</vt:lpstr>
      <vt:lpstr> Climate Policy and the European Green Deal</vt:lpstr>
      <vt:lpstr>Global Developments</vt:lpstr>
      <vt:lpstr>Global Leadership?</vt:lpstr>
      <vt:lpstr>Global Leadership?</vt:lpstr>
      <vt:lpstr>European Climate Policy</vt:lpstr>
      <vt:lpstr>The European Green Deal</vt:lpstr>
      <vt:lpstr>The European Green Deal</vt:lpstr>
      <vt:lpstr>Critics of the EGD (I)</vt:lpstr>
      <vt:lpstr>Critics of the EGD (II)</vt:lpstr>
      <vt:lpstr>Significance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SOTEU 2020: The European Green Deal</dc:title>
  <dc:creator>Chloe Ward</dc:creator>
  <cp:lastModifiedBy>Maren Klein</cp:lastModifiedBy>
  <cp:revision>188</cp:revision>
  <dcterms:created xsi:type="dcterms:W3CDTF">2020-09-17T00:56:28Z</dcterms:created>
  <dcterms:modified xsi:type="dcterms:W3CDTF">2021-06-25T01:44:52Z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0x010100AB4C6754A6C693459806C1404E305737</vt:lpwstr>
  </property>
  <property fmtid="{D5CDD505-2E9C-101B-9397-08002B2CF9AE}" pid="3" name="MSIP_Label_8c3d088b-6243-4963-a2e2-8b321ab7f8fc_Enabled">
    <vt:lpwstr>true</vt:lpwstr>
  </property>
  <property fmtid="{D5CDD505-2E9C-101B-9397-08002B2CF9AE}" pid="4" name="MSIP_Label_8c3d088b-6243-4963-a2e2-8b321ab7f8fc_SetDate">
    <vt:lpwstr>2021-06-18T00:56:36Z</vt:lpwstr>
  </property>
  <property fmtid="{D5CDD505-2E9C-101B-9397-08002B2CF9AE}" pid="5" name="MSIP_Label_8c3d088b-6243-4963-a2e2-8b321ab7f8fc_Method">
    <vt:lpwstr>Privileged</vt:lpwstr>
  </property>
  <property fmtid="{D5CDD505-2E9C-101B-9397-08002B2CF9AE}" pid="6" name="MSIP_Label_8c3d088b-6243-4963-a2e2-8b321ab7f8fc_Name">
    <vt:lpwstr>Trusted</vt:lpwstr>
  </property>
  <property fmtid="{D5CDD505-2E9C-101B-9397-08002B2CF9AE}" pid="7" name="MSIP_Label_8c3d088b-6243-4963-a2e2-8b321ab7f8fc_SiteId">
    <vt:lpwstr>d1323671-cdbe-4417-b4d4-bdb24b51316b</vt:lpwstr>
  </property>
  <property fmtid="{D5CDD505-2E9C-101B-9397-08002B2CF9AE}" pid="8" name="MSIP_Label_8c3d088b-6243-4963-a2e2-8b321ab7f8fc_ActionId">
    <vt:lpwstr>ec6c290f-499f-4e0a-b430-a7e23618a8a6</vt:lpwstr>
  </property>
  <property fmtid="{D5CDD505-2E9C-101B-9397-08002B2CF9AE}" pid="9" name="MSIP_Label_8c3d088b-6243-4963-a2e2-8b321ab7f8fc_ContentBits">
    <vt:lpwstr>1</vt:lpwstr>
  </property>
  <property fmtid="{D5CDD505-2E9C-101B-9397-08002B2CF9AE}" pid="10" name="ClassificationContentMarkingHeaderLocations">
    <vt:lpwstr>Madison:9</vt:lpwstr>
  </property>
  <property fmtid="{D5CDD505-2E9C-101B-9397-08002B2CF9AE}" pid="11" name="ClassificationContentMarkingHeaderText">
    <vt:lpwstr>RMIT Classification: Trusted</vt:lpwstr>
  </property>
</Properties>
</file>